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906000" cy="6858000" type="A4"/>
  <p:notesSz cx="9906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1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75F9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75F9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24840" y="275843"/>
            <a:ext cx="8602980" cy="3078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26948" y="6454138"/>
            <a:ext cx="8546592" cy="3093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39140" y="762000"/>
            <a:ext cx="8525256" cy="10546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39140" y="1917192"/>
            <a:ext cx="8459724" cy="1066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39140" y="3073907"/>
            <a:ext cx="8525256" cy="103936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22376" y="4229100"/>
            <a:ext cx="4186428" cy="102565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826764" y="161544"/>
            <a:ext cx="2694940" cy="512445"/>
          </a:xfrm>
          <a:custGeom>
            <a:avLst/>
            <a:gdLst/>
            <a:ahLst/>
            <a:cxnLst/>
            <a:rect l="l" t="t" r="r" b="b"/>
            <a:pathLst>
              <a:path w="2694940" h="512445">
                <a:moveTo>
                  <a:pt x="2694432" y="0"/>
                </a:moveTo>
                <a:lnTo>
                  <a:pt x="0" y="0"/>
                </a:lnTo>
                <a:lnTo>
                  <a:pt x="0" y="512063"/>
                </a:lnTo>
                <a:lnTo>
                  <a:pt x="2694432" y="512063"/>
                </a:lnTo>
                <a:lnTo>
                  <a:pt x="26944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75F9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34714" y="176275"/>
            <a:ext cx="248031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75F9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6178" y="1588897"/>
            <a:ext cx="8273643" cy="3844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jp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jp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7" Type="http://schemas.openxmlformats.org/officeDocument/2006/relationships/image" Target="../media/image10.jpg"/><Relationship Id="rId2" Type="http://schemas.openxmlformats.org/officeDocument/2006/relationships/image" Target="../media/image16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7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26" Type="http://schemas.openxmlformats.org/officeDocument/2006/relationships/image" Target="../media/image10.jpg"/><Relationship Id="rId3" Type="http://schemas.openxmlformats.org/officeDocument/2006/relationships/image" Target="../media/image31.png"/><Relationship Id="rId21" Type="http://schemas.openxmlformats.org/officeDocument/2006/relationships/image" Target="../media/image49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5" Type="http://schemas.openxmlformats.org/officeDocument/2006/relationships/image" Target="../media/image7.png"/><Relationship Id="rId2" Type="http://schemas.openxmlformats.org/officeDocument/2006/relationships/image" Target="../media/image30.png"/><Relationship Id="rId16" Type="http://schemas.openxmlformats.org/officeDocument/2006/relationships/image" Target="../media/image44.png"/><Relationship Id="rId20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24" Type="http://schemas.openxmlformats.org/officeDocument/2006/relationships/image" Target="../media/image52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23" Type="http://schemas.openxmlformats.org/officeDocument/2006/relationships/image" Target="../media/image51.png"/><Relationship Id="rId10" Type="http://schemas.openxmlformats.org/officeDocument/2006/relationships/image" Target="../media/image38.png"/><Relationship Id="rId19" Type="http://schemas.openxmlformats.org/officeDocument/2006/relationships/image" Target="../media/image47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Relationship Id="rId22" Type="http://schemas.openxmlformats.org/officeDocument/2006/relationships/image" Target="../media/image5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jpg"/><Relationship Id="rId13" Type="http://schemas.openxmlformats.org/officeDocument/2006/relationships/image" Target="../media/image63.jpg"/><Relationship Id="rId3" Type="http://schemas.openxmlformats.org/officeDocument/2006/relationships/image" Target="../media/image10.jpg"/><Relationship Id="rId7" Type="http://schemas.openxmlformats.org/officeDocument/2006/relationships/image" Target="../media/image57.jpg"/><Relationship Id="rId12" Type="http://schemas.openxmlformats.org/officeDocument/2006/relationships/image" Target="../media/image62.jpg"/><Relationship Id="rId17" Type="http://schemas.openxmlformats.org/officeDocument/2006/relationships/image" Target="../media/image67.jpg"/><Relationship Id="rId2" Type="http://schemas.openxmlformats.org/officeDocument/2006/relationships/image" Target="../media/image53.jpg"/><Relationship Id="rId16" Type="http://schemas.openxmlformats.org/officeDocument/2006/relationships/image" Target="../media/image66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6.jpg"/><Relationship Id="rId11" Type="http://schemas.openxmlformats.org/officeDocument/2006/relationships/image" Target="../media/image61.jpg"/><Relationship Id="rId5" Type="http://schemas.openxmlformats.org/officeDocument/2006/relationships/image" Target="../media/image55.jpg"/><Relationship Id="rId15" Type="http://schemas.openxmlformats.org/officeDocument/2006/relationships/image" Target="../media/image65.jpg"/><Relationship Id="rId10" Type="http://schemas.openxmlformats.org/officeDocument/2006/relationships/image" Target="../media/image60.jpg"/><Relationship Id="rId4" Type="http://schemas.openxmlformats.org/officeDocument/2006/relationships/image" Target="../media/image54.jpg"/><Relationship Id="rId9" Type="http://schemas.openxmlformats.org/officeDocument/2006/relationships/image" Target="../media/image59.jpg"/><Relationship Id="rId14" Type="http://schemas.openxmlformats.org/officeDocument/2006/relationships/image" Target="../media/image64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classicmaintenance.in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6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24840" y="413004"/>
            <a:ext cx="8602980" cy="307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79620" y="401828"/>
            <a:ext cx="289737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 smtClean="0">
                <a:solidFill>
                  <a:srgbClr val="FFFFFF"/>
                </a:solidFill>
                <a:latin typeface="Carlito"/>
                <a:cs typeface="Carlito"/>
              </a:rPr>
              <a:t>www.classic</a:t>
            </a:r>
            <a:r>
              <a:rPr sz="1800" spc="-5" dirty="0" smtClean="0">
                <a:solidFill>
                  <a:srgbClr val="FFFFFF"/>
                </a:solidFill>
                <a:latin typeface="Carlito"/>
                <a:cs typeface="Carlito"/>
              </a:rPr>
              <a:t>maintenance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6948" y="6111240"/>
            <a:ext cx="8546592" cy="3093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7888223" y="7620"/>
            <a:ext cx="2018030" cy="818515"/>
            <a:chOff x="7888223" y="7620"/>
            <a:chExt cx="2018030" cy="818515"/>
          </a:xfrm>
        </p:grpSpPr>
        <p:sp>
          <p:nvSpPr>
            <p:cNvPr id="6" name="object 6"/>
            <p:cNvSpPr/>
            <p:nvPr/>
          </p:nvSpPr>
          <p:spPr>
            <a:xfrm>
              <a:off x="8299703" y="7620"/>
              <a:ext cx="1603248" cy="81838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888223" y="57912"/>
              <a:ext cx="2017775" cy="71170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612325" y="1966952"/>
            <a:ext cx="8704256" cy="22813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2263" y="1047369"/>
            <a:ext cx="8234045" cy="475742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375285" marR="793115" indent="-363220">
              <a:lnSpc>
                <a:spcPts val="2680"/>
              </a:lnSpc>
              <a:spcBef>
                <a:spcPts val="355"/>
              </a:spcBef>
              <a:buClr>
                <a:srgbClr val="1F487C"/>
              </a:buClr>
              <a:buFont typeface="Wingdings"/>
              <a:buChar char=""/>
              <a:tabLst>
                <a:tab pos="375285" algn="l"/>
                <a:tab pos="375920" algn="l"/>
              </a:tabLst>
            </a:pPr>
            <a:r>
              <a:rPr sz="2400" dirty="0">
                <a:latin typeface="Times New Roman"/>
                <a:cs typeface="Times New Roman"/>
              </a:rPr>
              <a:t>Enhance </a:t>
            </a:r>
            <a:r>
              <a:rPr sz="2400" spc="-10" dirty="0">
                <a:latin typeface="Times New Roman"/>
                <a:cs typeface="Times New Roman"/>
              </a:rPr>
              <a:t>customer’s </a:t>
            </a:r>
            <a:r>
              <a:rPr sz="2400" spc="-5" dirty="0">
                <a:latin typeface="Times New Roman"/>
                <a:cs typeface="Times New Roman"/>
              </a:rPr>
              <a:t>satisfaction </a:t>
            </a:r>
            <a:r>
              <a:rPr sz="2400" dirty="0">
                <a:latin typeface="Times New Roman"/>
                <a:cs typeface="Times New Roman"/>
              </a:rPr>
              <a:t>by </a:t>
            </a:r>
            <a:r>
              <a:rPr sz="2400" spc="-5" dirty="0">
                <a:latin typeface="Times New Roman"/>
                <a:cs typeface="Times New Roman"/>
              </a:rPr>
              <a:t>outperforming </a:t>
            </a:r>
            <a:r>
              <a:rPr sz="2400" dirty="0">
                <a:latin typeface="Times New Roman"/>
                <a:cs typeface="Times New Roman"/>
              </a:rPr>
              <a:t>quality  standards.</a:t>
            </a:r>
          </a:p>
          <a:p>
            <a:pPr marL="375285" indent="-363220">
              <a:lnSpc>
                <a:spcPct val="100000"/>
              </a:lnSpc>
              <a:spcBef>
                <a:spcPts val="1380"/>
              </a:spcBef>
              <a:buClr>
                <a:srgbClr val="1F487C"/>
              </a:buClr>
              <a:buFont typeface="Wingdings"/>
              <a:buChar char=""/>
              <a:tabLst>
                <a:tab pos="375285" algn="l"/>
                <a:tab pos="375920" algn="l"/>
              </a:tabLst>
            </a:pPr>
            <a:r>
              <a:rPr sz="2400" dirty="0">
                <a:latin typeface="Times New Roman"/>
                <a:cs typeface="Times New Roman"/>
              </a:rPr>
              <a:t>Contribute to industry with innovative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ideas.</a:t>
            </a:r>
          </a:p>
          <a:p>
            <a:pPr marL="375285" marR="203835" indent="-363220">
              <a:lnSpc>
                <a:spcPts val="2680"/>
              </a:lnSpc>
              <a:spcBef>
                <a:spcPts val="1745"/>
              </a:spcBef>
              <a:buClr>
                <a:srgbClr val="1F487C"/>
              </a:buClr>
              <a:buFont typeface="Wingdings"/>
              <a:buChar char=""/>
              <a:tabLst>
                <a:tab pos="375285" algn="l"/>
                <a:tab pos="375920" algn="l"/>
              </a:tabLst>
            </a:pPr>
            <a:r>
              <a:rPr sz="2400" dirty="0">
                <a:latin typeface="Times New Roman"/>
                <a:cs typeface="Times New Roman"/>
              </a:rPr>
              <a:t>Sound financials - </a:t>
            </a:r>
            <a:r>
              <a:rPr sz="2400" spc="-5" dirty="0">
                <a:latin typeface="Times New Roman"/>
                <a:cs typeface="Times New Roman"/>
              </a:rPr>
              <a:t>timely payment </a:t>
            </a:r>
            <a:r>
              <a:rPr sz="2400" dirty="0">
                <a:latin typeface="Times New Roman"/>
                <a:cs typeface="Times New Roman"/>
              </a:rPr>
              <a:t>of salaries, </a:t>
            </a:r>
            <a:r>
              <a:rPr sz="2400" spc="-5" dirty="0">
                <a:latin typeface="Times New Roman"/>
                <a:cs typeface="Times New Roman"/>
              </a:rPr>
              <a:t>wages,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statutory  </a:t>
            </a:r>
            <a:r>
              <a:rPr sz="2400" spc="-5" dirty="0">
                <a:latin typeface="Times New Roman"/>
                <a:cs typeface="Times New Roman"/>
              </a:rPr>
              <a:t>compliance </a:t>
            </a:r>
            <a:r>
              <a:rPr sz="2400" dirty="0">
                <a:latin typeface="Times New Roman"/>
                <a:cs typeface="Times New Roman"/>
              </a:rPr>
              <a:t>and vendor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payments.</a:t>
            </a:r>
            <a:endParaRPr sz="2400" dirty="0">
              <a:latin typeface="Times New Roman"/>
              <a:cs typeface="Times New Roman"/>
            </a:endParaRPr>
          </a:p>
          <a:p>
            <a:pPr marL="375285" marR="5080" indent="-363220">
              <a:lnSpc>
                <a:spcPts val="2680"/>
              </a:lnSpc>
              <a:spcBef>
                <a:spcPts val="1685"/>
              </a:spcBef>
              <a:buClr>
                <a:srgbClr val="1F487C"/>
              </a:buClr>
              <a:buFont typeface="Wingdings"/>
              <a:buChar char=""/>
              <a:tabLst>
                <a:tab pos="375285" algn="l"/>
                <a:tab pos="375920" algn="l"/>
              </a:tabLst>
            </a:pPr>
            <a:r>
              <a:rPr sz="2400" spc="-5" dirty="0">
                <a:latin typeface="Times New Roman"/>
                <a:cs typeface="Times New Roman"/>
              </a:rPr>
              <a:t>Process </a:t>
            </a:r>
            <a:r>
              <a:rPr sz="2400" dirty="0">
                <a:latin typeface="Times New Roman"/>
                <a:cs typeface="Times New Roman"/>
              </a:rPr>
              <a:t>driven </a:t>
            </a:r>
            <a:r>
              <a:rPr sz="2400" spc="-5" dirty="0">
                <a:latin typeface="Times New Roman"/>
                <a:cs typeface="Times New Roman"/>
              </a:rPr>
              <a:t>company with </a:t>
            </a:r>
            <a:r>
              <a:rPr sz="2400" dirty="0">
                <a:latin typeface="Times New Roman"/>
                <a:cs typeface="Times New Roman"/>
              </a:rPr>
              <a:t>a strong </a:t>
            </a:r>
            <a:r>
              <a:rPr sz="2400" spc="-5" dirty="0">
                <a:latin typeface="Times New Roman"/>
                <a:cs typeface="Times New Roman"/>
              </a:rPr>
              <a:t>management </a:t>
            </a:r>
            <a:r>
              <a:rPr sz="2400" dirty="0">
                <a:latin typeface="Times New Roman"/>
                <a:cs typeface="Times New Roman"/>
              </a:rPr>
              <a:t>team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having  </a:t>
            </a:r>
            <a:r>
              <a:rPr sz="2400" spc="-5" dirty="0">
                <a:latin typeface="Times New Roman"/>
                <a:cs typeface="Times New Roman"/>
              </a:rPr>
              <a:t>domestic as </a:t>
            </a:r>
            <a:r>
              <a:rPr sz="2400" dirty="0">
                <a:latin typeface="Times New Roman"/>
                <a:cs typeface="Times New Roman"/>
              </a:rPr>
              <a:t>well </a:t>
            </a:r>
            <a:r>
              <a:rPr sz="2400" spc="-5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international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exposure.</a:t>
            </a:r>
          </a:p>
          <a:p>
            <a:pPr marL="375285" marR="654050" indent="-363220">
              <a:lnSpc>
                <a:spcPts val="2680"/>
              </a:lnSpc>
              <a:spcBef>
                <a:spcPts val="690"/>
              </a:spcBef>
              <a:buClr>
                <a:srgbClr val="1F487C"/>
              </a:buClr>
              <a:buFont typeface="Wingdings"/>
              <a:buChar char=""/>
              <a:tabLst>
                <a:tab pos="375285" algn="l"/>
                <a:tab pos="375920" algn="l"/>
              </a:tabLst>
            </a:pPr>
            <a:r>
              <a:rPr sz="2400" dirty="0">
                <a:latin typeface="Times New Roman"/>
                <a:cs typeface="Times New Roman"/>
              </a:rPr>
              <a:t>Experience and expertise in providing facility</a:t>
            </a:r>
            <a:r>
              <a:rPr sz="2400" spc="-2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management  </a:t>
            </a:r>
            <a:r>
              <a:rPr sz="2400" dirty="0">
                <a:latin typeface="Times New Roman"/>
                <a:cs typeface="Times New Roman"/>
              </a:rPr>
              <a:t>services to </a:t>
            </a:r>
            <a:r>
              <a:rPr sz="2400" spc="-5" dirty="0">
                <a:latin typeface="Times New Roman"/>
                <a:cs typeface="Times New Roman"/>
              </a:rPr>
              <a:t>MNCs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domestic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clients.</a:t>
            </a:r>
            <a:endParaRPr sz="2400" dirty="0">
              <a:latin typeface="Times New Roman"/>
              <a:cs typeface="Times New Roman"/>
            </a:endParaRPr>
          </a:p>
          <a:p>
            <a:pPr marL="375285" indent="-363220">
              <a:lnSpc>
                <a:spcPct val="100000"/>
              </a:lnSpc>
              <a:spcBef>
                <a:spcPts val="375"/>
              </a:spcBef>
              <a:buClr>
                <a:srgbClr val="1F487C"/>
              </a:buClr>
              <a:buFont typeface="Wingdings"/>
              <a:buChar char=""/>
              <a:tabLst>
                <a:tab pos="375285" algn="l"/>
                <a:tab pos="375920" algn="l"/>
              </a:tabLst>
            </a:pPr>
            <a:r>
              <a:rPr sz="2400" spc="-5" dirty="0">
                <a:latin typeface="Times New Roman"/>
                <a:cs typeface="Times New Roman"/>
              </a:rPr>
              <a:t>Competent </a:t>
            </a:r>
            <a:r>
              <a:rPr sz="2400" dirty="0">
                <a:latin typeface="Times New Roman"/>
                <a:cs typeface="Times New Roman"/>
              </a:rPr>
              <a:t>team at all sites </a:t>
            </a:r>
            <a:r>
              <a:rPr sz="2400" spc="-5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well </a:t>
            </a:r>
            <a:r>
              <a:rPr sz="2400" spc="-5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back end support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team</a:t>
            </a:r>
          </a:p>
          <a:p>
            <a:pPr marL="375285" indent="-363220">
              <a:lnSpc>
                <a:spcPct val="100000"/>
              </a:lnSpc>
              <a:spcBef>
                <a:spcPts val="1045"/>
              </a:spcBef>
              <a:buClr>
                <a:srgbClr val="1F487C"/>
              </a:buClr>
              <a:buFont typeface="Wingdings"/>
              <a:buChar char=""/>
              <a:tabLst>
                <a:tab pos="375285" algn="l"/>
                <a:tab pos="375920" algn="l"/>
              </a:tabLst>
            </a:pPr>
            <a:r>
              <a:rPr sz="2400" dirty="0">
                <a:latin typeface="Times New Roman"/>
                <a:cs typeface="Times New Roman"/>
              </a:rPr>
              <a:t>Monthly feedback from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clients.</a:t>
            </a:r>
          </a:p>
        </p:txBody>
      </p:sp>
      <p:sp>
        <p:nvSpPr>
          <p:cNvPr id="3" name="object 3"/>
          <p:cNvSpPr/>
          <p:nvPr/>
        </p:nvSpPr>
        <p:spPr>
          <a:xfrm>
            <a:off x="624840" y="413004"/>
            <a:ext cx="8602980" cy="307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79620" y="401828"/>
            <a:ext cx="304977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 smtClean="0">
                <a:solidFill>
                  <a:srgbClr val="FFFFFF"/>
                </a:solidFill>
                <a:latin typeface="Carlito"/>
                <a:cs typeface="Carlito"/>
              </a:rPr>
              <a:t>www.classic</a:t>
            </a:r>
            <a:r>
              <a:rPr sz="1800" spc="-5" dirty="0" smtClean="0">
                <a:solidFill>
                  <a:srgbClr val="FFFFFF"/>
                </a:solidFill>
                <a:latin typeface="Carlito"/>
                <a:cs typeface="Carlito"/>
              </a:rPr>
              <a:t>maintenance.in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26948" y="6111240"/>
            <a:ext cx="8546592" cy="3093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888223" y="57911"/>
            <a:ext cx="2017775" cy="7117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9455" y="750519"/>
            <a:ext cx="41808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Training</a:t>
            </a:r>
            <a:r>
              <a:rPr spc="-45" dirty="0"/>
              <a:t> </a:t>
            </a:r>
            <a:r>
              <a:rPr spc="-5" dirty="0"/>
              <a:t>Programs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5868" y="1478406"/>
            <a:ext cx="8295005" cy="444563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4965" marR="87630" indent="-342900">
              <a:lnSpc>
                <a:spcPts val="2700"/>
              </a:lnSpc>
              <a:spcBef>
                <a:spcPts val="434"/>
              </a:spcBef>
              <a:buClr>
                <a:srgbClr val="1F4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500" spc="-110" dirty="0">
                <a:latin typeface="Times New Roman"/>
                <a:cs typeface="Times New Roman"/>
              </a:rPr>
              <a:t>We </a:t>
            </a:r>
            <a:r>
              <a:rPr sz="2500" spc="-5" dirty="0">
                <a:latin typeface="Times New Roman"/>
                <a:cs typeface="Times New Roman"/>
              </a:rPr>
              <a:t>are opened </a:t>
            </a:r>
            <a:r>
              <a:rPr sz="2500" spc="-10" dirty="0">
                <a:latin typeface="Times New Roman"/>
                <a:cs typeface="Times New Roman"/>
              </a:rPr>
              <a:t>with state </a:t>
            </a:r>
            <a:r>
              <a:rPr sz="2500" spc="-5" dirty="0">
                <a:latin typeface="Times New Roman"/>
                <a:cs typeface="Times New Roman"/>
              </a:rPr>
              <a:t>of the art </a:t>
            </a:r>
            <a:r>
              <a:rPr sz="2500" spc="-15" dirty="0">
                <a:latin typeface="Times New Roman"/>
                <a:cs typeface="Times New Roman"/>
              </a:rPr>
              <a:t>Training </a:t>
            </a:r>
            <a:r>
              <a:rPr sz="2500" spc="-5" dirty="0">
                <a:latin typeface="Times New Roman"/>
                <a:cs typeface="Times New Roman"/>
              </a:rPr>
              <a:t>Centre as </a:t>
            </a:r>
            <a:r>
              <a:rPr sz="2500" dirty="0">
                <a:latin typeface="Times New Roman"/>
                <a:cs typeface="Times New Roman"/>
              </a:rPr>
              <a:t>“</a:t>
            </a:r>
            <a:r>
              <a:rPr sz="2500" b="1" dirty="0">
                <a:latin typeface="Times New Roman"/>
                <a:cs typeface="Times New Roman"/>
              </a:rPr>
              <a:t>Asian  </a:t>
            </a:r>
            <a:r>
              <a:rPr sz="2500" b="1" spc="-5" dirty="0">
                <a:latin typeface="Times New Roman"/>
                <a:cs typeface="Times New Roman"/>
              </a:rPr>
              <a:t>Institute of Cleaning</a:t>
            </a:r>
            <a:r>
              <a:rPr sz="2500" b="1" spc="35" dirty="0">
                <a:latin typeface="Times New Roman"/>
                <a:cs typeface="Times New Roman"/>
              </a:rPr>
              <a:t> </a:t>
            </a:r>
            <a:r>
              <a:rPr sz="2500" b="1" spc="-5" dirty="0">
                <a:latin typeface="Times New Roman"/>
                <a:cs typeface="Times New Roman"/>
              </a:rPr>
              <a:t>Science</a:t>
            </a:r>
            <a:r>
              <a:rPr sz="2500" spc="-5" dirty="0">
                <a:latin typeface="Times New Roman"/>
                <a:cs typeface="Times New Roman"/>
              </a:rPr>
              <a:t>”</a:t>
            </a:r>
            <a:endParaRPr sz="25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60"/>
              </a:spcBef>
              <a:buClr>
                <a:srgbClr val="1F4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Covers all SOPs for (Hotels and</a:t>
            </a:r>
            <a:r>
              <a:rPr sz="2500" spc="7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Hospitals)</a:t>
            </a:r>
            <a:endParaRPr sz="25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00"/>
              </a:spcBef>
              <a:buClr>
                <a:srgbClr val="1F4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Our team is well trained for pre and post</a:t>
            </a:r>
            <a:r>
              <a:rPr sz="2500" spc="14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openings.</a:t>
            </a:r>
            <a:endParaRPr sz="2500" dirty="0">
              <a:latin typeface="Times New Roman"/>
              <a:cs typeface="Times New Roman"/>
            </a:endParaRPr>
          </a:p>
          <a:p>
            <a:pPr marL="354965" marR="5080" indent="-342900">
              <a:lnSpc>
                <a:spcPts val="2700"/>
              </a:lnSpc>
              <a:spcBef>
                <a:spcPts val="640"/>
              </a:spcBef>
              <a:buClr>
                <a:srgbClr val="1F4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Complete knowledge of cleaning procedures , equipments and  use of cleaning</a:t>
            </a:r>
            <a:r>
              <a:rPr sz="2500" spc="4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agents.</a:t>
            </a:r>
            <a:endParaRPr sz="25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65"/>
              </a:spcBef>
              <a:buClr>
                <a:srgbClr val="1F4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Learn to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skill</a:t>
            </a:r>
            <a:endParaRPr sz="25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00"/>
              </a:spcBef>
              <a:buClr>
                <a:srgbClr val="1F4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500" spc="-10" dirty="0">
                <a:latin typeface="Times New Roman"/>
                <a:cs typeface="Times New Roman"/>
              </a:rPr>
              <a:t>Grooming </a:t>
            </a:r>
            <a:r>
              <a:rPr sz="2500" spc="-5" dirty="0">
                <a:latin typeface="Times New Roman"/>
                <a:cs typeface="Times New Roman"/>
              </a:rPr>
              <a:t>and</a:t>
            </a:r>
            <a:r>
              <a:rPr sz="2500" spc="6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appearance.</a:t>
            </a:r>
            <a:endParaRPr sz="25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00"/>
              </a:spcBef>
              <a:buClr>
                <a:srgbClr val="1F4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Body language and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attitude.</a:t>
            </a:r>
            <a:endParaRPr sz="25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00"/>
              </a:spcBef>
              <a:buClr>
                <a:srgbClr val="1F4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Rules of </a:t>
            </a:r>
            <a:r>
              <a:rPr sz="2500" spc="-20" dirty="0">
                <a:latin typeface="Times New Roman"/>
                <a:cs typeface="Times New Roman"/>
              </a:rPr>
              <a:t>guest’s </a:t>
            </a:r>
            <a:r>
              <a:rPr sz="2500" spc="-5" dirty="0">
                <a:latin typeface="Times New Roman"/>
                <a:cs typeface="Times New Roman"/>
              </a:rPr>
              <a:t>floors and public</a:t>
            </a:r>
            <a:r>
              <a:rPr sz="2500" spc="1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areas.</a:t>
            </a:r>
            <a:endParaRPr sz="25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00"/>
              </a:spcBef>
              <a:buClr>
                <a:srgbClr val="1F4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Greeting the</a:t>
            </a:r>
            <a:r>
              <a:rPr sz="2500" spc="4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guests.</a:t>
            </a:r>
            <a:endParaRPr sz="25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24840" y="413004"/>
            <a:ext cx="8602980" cy="307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79620" y="401828"/>
            <a:ext cx="297357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 smtClean="0">
                <a:solidFill>
                  <a:srgbClr val="FFFFFF"/>
                </a:solidFill>
                <a:latin typeface="Carlito"/>
                <a:cs typeface="Carlito"/>
              </a:rPr>
              <a:t>www.classic</a:t>
            </a:r>
            <a:r>
              <a:rPr sz="1800" spc="-5" dirty="0" smtClean="0">
                <a:solidFill>
                  <a:srgbClr val="FFFFFF"/>
                </a:solidFill>
                <a:latin typeface="Carlito"/>
                <a:cs typeface="Carlito"/>
              </a:rPr>
              <a:t>maintenance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6948" y="6111240"/>
            <a:ext cx="8546592" cy="3093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88223" y="57911"/>
            <a:ext cx="2017775" cy="7117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73480" y="871727"/>
            <a:ext cx="7559040" cy="50612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24840" y="413004"/>
            <a:ext cx="8602980" cy="3078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79621" y="401828"/>
            <a:ext cx="2692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FFFFFF"/>
                </a:solidFill>
                <a:latin typeface="Carlito"/>
                <a:cs typeface="Carlito"/>
              </a:rPr>
              <a:t>www.classic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maintenance.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26948" y="6111240"/>
            <a:ext cx="8546592" cy="3093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888223" y="57911"/>
            <a:ext cx="2017775" cy="7117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9660" y="821436"/>
            <a:ext cx="7734300" cy="51770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24840" y="413004"/>
            <a:ext cx="8602980" cy="3078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79620" y="401828"/>
            <a:ext cx="297357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 smtClean="0">
                <a:solidFill>
                  <a:srgbClr val="FFFFFF"/>
                </a:solidFill>
                <a:latin typeface="Carlito"/>
                <a:cs typeface="Carlito"/>
              </a:rPr>
              <a:t>www.classic</a:t>
            </a:r>
            <a:r>
              <a:rPr sz="1800" spc="-5" dirty="0" smtClean="0">
                <a:solidFill>
                  <a:srgbClr val="FFFFFF"/>
                </a:solidFill>
                <a:latin typeface="Carlito"/>
                <a:cs typeface="Carlito"/>
              </a:rPr>
              <a:t>maintenance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26948" y="6111240"/>
            <a:ext cx="8546592" cy="3093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888223" y="57911"/>
            <a:ext cx="2017775" cy="7117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18909" y="3618738"/>
            <a:ext cx="0" cy="1701800"/>
          </a:xfrm>
          <a:custGeom>
            <a:avLst/>
            <a:gdLst/>
            <a:ahLst/>
            <a:cxnLst/>
            <a:rect l="l" t="t" r="r" b="b"/>
            <a:pathLst>
              <a:path h="1701800">
                <a:moveTo>
                  <a:pt x="0" y="0"/>
                </a:moveTo>
                <a:lnTo>
                  <a:pt x="0" y="1701800"/>
                </a:lnTo>
              </a:path>
            </a:pathLst>
          </a:custGeom>
          <a:ln w="25908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452877" y="3118866"/>
            <a:ext cx="0" cy="2533650"/>
          </a:xfrm>
          <a:custGeom>
            <a:avLst/>
            <a:gdLst/>
            <a:ahLst/>
            <a:cxnLst/>
            <a:rect l="l" t="t" r="r" b="b"/>
            <a:pathLst>
              <a:path h="2533650">
                <a:moveTo>
                  <a:pt x="0" y="0"/>
                </a:moveTo>
                <a:lnTo>
                  <a:pt x="0" y="2533650"/>
                </a:lnTo>
              </a:path>
            </a:pathLst>
          </a:custGeom>
          <a:ln w="25908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44818" y="2184654"/>
            <a:ext cx="0" cy="1346200"/>
          </a:xfrm>
          <a:custGeom>
            <a:avLst/>
            <a:gdLst/>
            <a:ahLst/>
            <a:cxnLst/>
            <a:rect l="l" t="t" r="r" b="b"/>
            <a:pathLst>
              <a:path h="1346200">
                <a:moveTo>
                  <a:pt x="0" y="1346200"/>
                </a:moveTo>
                <a:lnTo>
                  <a:pt x="0" y="0"/>
                </a:lnTo>
              </a:path>
            </a:pathLst>
          </a:custGeom>
          <a:ln w="25908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1527035"/>
            <a:ext cx="5665470" cy="3688079"/>
            <a:chOff x="0" y="1527035"/>
            <a:chExt cx="5665470" cy="3688079"/>
          </a:xfrm>
        </p:grpSpPr>
        <p:sp>
          <p:nvSpPr>
            <p:cNvPr id="6" name="object 6"/>
            <p:cNvSpPr/>
            <p:nvPr/>
          </p:nvSpPr>
          <p:spPr>
            <a:xfrm>
              <a:off x="3904429" y="1527035"/>
              <a:ext cx="1761040" cy="71724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4446937"/>
              <a:ext cx="1533906" cy="76807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60095" y="4458461"/>
            <a:ext cx="1297941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Procurement</a:t>
            </a:r>
            <a:r>
              <a:rPr sz="1400" b="1" spc="-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/</a:t>
            </a:r>
            <a:endParaRPr sz="1400" dirty="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Distribution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85316" y="4460735"/>
            <a:ext cx="1789938" cy="74448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092832" y="4549266"/>
            <a:ext cx="104584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Field</a:t>
            </a:r>
            <a:r>
              <a:rPr sz="1400" b="1" spc="-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Exts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385316" y="2682227"/>
            <a:ext cx="1789938" cy="74448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853564" y="2770454"/>
            <a:ext cx="132169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Operation</a:t>
            </a:r>
            <a:r>
              <a:rPr sz="1400" b="1" spc="-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Head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012948" y="4404359"/>
            <a:ext cx="1806702" cy="8923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342259" y="4430014"/>
            <a:ext cx="1532253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1940" marR="5080" indent="-269875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Sup.</a:t>
            </a:r>
            <a:r>
              <a:rPr sz="1400" b="1" spc="-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(specialized  Job</a:t>
            </a:r>
            <a:r>
              <a:rPr sz="14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work)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295400" y="5315711"/>
            <a:ext cx="1852422" cy="7444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676400" y="5404815"/>
            <a:ext cx="149885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Site</a:t>
            </a:r>
            <a:r>
              <a:rPr sz="1400" b="1" spc="-7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Supervisors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947921" y="3893807"/>
            <a:ext cx="1850137" cy="74448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367785" y="3982339"/>
            <a:ext cx="129768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A/C</a:t>
            </a:r>
            <a:r>
              <a:rPr sz="1400" b="1" spc="-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Executive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203760" y="2657006"/>
            <a:ext cx="2142745" cy="80911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798058" y="2756903"/>
            <a:ext cx="1367789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B D</a:t>
            </a:r>
            <a:r>
              <a:rPr sz="1400" b="1" spc="-8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Head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165847" y="2670035"/>
            <a:ext cx="1788413" cy="74448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r"/>
            <a:endParaRPr dirty="0"/>
          </a:p>
        </p:txBody>
      </p:sp>
      <p:sp>
        <p:nvSpPr>
          <p:cNvPr id="22" name="object 22"/>
          <p:cNvSpPr txBox="1"/>
          <p:nvPr/>
        </p:nvSpPr>
        <p:spPr>
          <a:xfrm>
            <a:off x="7834376" y="2757881"/>
            <a:ext cx="953769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H. </a:t>
            </a:r>
            <a:r>
              <a:rPr sz="1400" b="1" spc="5" dirty="0">
                <a:solidFill>
                  <a:srgbClr val="FFFFFF"/>
                </a:solidFill>
                <a:latin typeface="Carlito"/>
                <a:cs typeface="Carlito"/>
              </a:rPr>
              <a:t>R.</a:t>
            </a:r>
            <a:r>
              <a:rPr sz="1400" b="1" spc="-8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Head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477255" y="3526523"/>
            <a:ext cx="1788413" cy="74448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035166" y="3615690"/>
            <a:ext cx="120459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Asst. Mgr </a:t>
            </a: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B</a:t>
            </a:r>
            <a:r>
              <a:rPr sz="1400" b="1" spc="-7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D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029545" y="3778145"/>
            <a:ext cx="1761040" cy="71724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8788145" y="3855085"/>
            <a:ext cx="896112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5" dirty="0">
                <a:solidFill>
                  <a:srgbClr val="FFFFFF"/>
                </a:solidFill>
                <a:latin typeface="Carlito"/>
                <a:cs typeface="Carlito"/>
              </a:rPr>
              <a:t>Training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197725" y="4056067"/>
            <a:ext cx="1789937" cy="74448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707123" y="4144517"/>
            <a:ext cx="1134999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Compliances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449823" y="5315711"/>
            <a:ext cx="1789937" cy="74448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994653" y="5404815"/>
            <a:ext cx="117119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Co -</a:t>
            </a:r>
            <a:r>
              <a:rPr sz="1400" b="1" spc="-8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ordinator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10942" y="713994"/>
            <a:ext cx="4597400" cy="1140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375F92"/>
                </a:solidFill>
                <a:latin typeface="Arial"/>
                <a:cs typeface="Arial"/>
              </a:rPr>
              <a:t>Organization</a:t>
            </a:r>
            <a:r>
              <a:rPr sz="3600" spc="-110" dirty="0">
                <a:solidFill>
                  <a:srgbClr val="375F92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75F92"/>
                </a:solidFill>
                <a:latin typeface="Arial"/>
                <a:cs typeface="Arial"/>
              </a:rPr>
              <a:t>Structure</a:t>
            </a:r>
            <a:endParaRPr sz="3600">
              <a:latin typeface="Arial"/>
              <a:cs typeface="Arial"/>
            </a:endParaRPr>
          </a:p>
          <a:p>
            <a:pPr marR="122555" algn="ctr">
              <a:lnSpc>
                <a:spcPct val="100000"/>
              </a:lnSpc>
              <a:spcBef>
                <a:spcPts val="2775"/>
              </a:spcBef>
            </a:pP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Director</a:t>
            </a:r>
            <a:endParaRPr sz="1400">
              <a:latin typeface="Carlito"/>
              <a:cs typeface="Carlito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624840" y="1963673"/>
            <a:ext cx="8486140" cy="2502535"/>
            <a:chOff x="624840" y="1963673"/>
            <a:chExt cx="8486140" cy="2502535"/>
          </a:xfrm>
        </p:grpSpPr>
        <p:sp>
          <p:nvSpPr>
            <p:cNvPr id="33" name="object 33"/>
            <p:cNvSpPr/>
            <p:nvPr/>
          </p:nvSpPr>
          <p:spPr>
            <a:xfrm>
              <a:off x="4944618" y="1963673"/>
              <a:ext cx="0" cy="222250"/>
            </a:xfrm>
            <a:custGeom>
              <a:avLst/>
              <a:gdLst/>
              <a:ahLst/>
              <a:cxnLst/>
              <a:rect l="l" t="t" r="r" b="b"/>
              <a:pathLst>
                <a:path h="222250">
                  <a:moveTo>
                    <a:pt x="0" y="0"/>
                  </a:moveTo>
                  <a:lnTo>
                    <a:pt x="0" y="222250"/>
                  </a:lnTo>
                </a:path>
              </a:pathLst>
            </a:custGeom>
            <a:ln w="25908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454401" y="2192273"/>
              <a:ext cx="5778500" cy="0"/>
            </a:xfrm>
            <a:custGeom>
              <a:avLst/>
              <a:gdLst/>
              <a:ahLst/>
              <a:cxnLst/>
              <a:rect l="l" t="t" r="r" b="b"/>
              <a:pathLst>
                <a:path w="5778500">
                  <a:moveTo>
                    <a:pt x="5778500" y="0"/>
                  </a:moveTo>
                  <a:lnTo>
                    <a:pt x="0" y="0"/>
                  </a:lnTo>
                </a:path>
              </a:pathLst>
            </a:custGeom>
            <a:ln w="25908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452878" y="2184653"/>
              <a:ext cx="5781040" cy="502920"/>
            </a:xfrm>
            <a:custGeom>
              <a:avLst/>
              <a:gdLst/>
              <a:ahLst/>
              <a:cxnLst/>
              <a:rect l="l" t="t" r="r" b="b"/>
              <a:pathLst>
                <a:path w="5781040" h="502919">
                  <a:moveTo>
                    <a:pt x="0" y="502920"/>
                  </a:moveTo>
                  <a:lnTo>
                    <a:pt x="1524" y="7620"/>
                  </a:lnTo>
                </a:path>
                <a:path w="5781040" h="502919">
                  <a:moveTo>
                    <a:pt x="5780532" y="488950"/>
                  </a:moveTo>
                  <a:lnTo>
                    <a:pt x="5780532" y="0"/>
                  </a:lnTo>
                </a:path>
              </a:pathLst>
            </a:custGeom>
            <a:ln w="25908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37794" y="2192273"/>
              <a:ext cx="4307205" cy="1706880"/>
            </a:xfrm>
            <a:custGeom>
              <a:avLst/>
              <a:gdLst/>
              <a:ahLst/>
              <a:cxnLst/>
              <a:rect l="l" t="t" r="r" b="b"/>
              <a:pathLst>
                <a:path w="4307205" h="1706879">
                  <a:moveTo>
                    <a:pt x="4306824" y="0"/>
                  </a:moveTo>
                  <a:lnTo>
                    <a:pt x="4306824" y="1706626"/>
                  </a:lnTo>
                </a:path>
                <a:path w="4307205" h="1706879">
                  <a:moveTo>
                    <a:pt x="0" y="1624583"/>
                  </a:moveTo>
                  <a:lnTo>
                    <a:pt x="3460750" y="1630933"/>
                  </a:lnTo>
                </a:path>
              </a:pathLst>
            </a:custGeom>
            <a:ln w="25908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37794" y="3819905"/>
              <a:ext cx="1905" cy="633730"/>
            </a:xfrm>
            <a:custGeom>
              <a:avLst/>
              <a:gdLst/>
              <a:ahLst/>
              <a:cxnLst/>
              <a:rect l="l" t="t" r="r" b="b"/>
              <a:pathLst>
                <a:path w="1904" h="633729">
                  <a:moveTo>
                    <a:pt x="0" y="633349"/>
                  </a:moveTo>
                  <a:lnTo>
                    <a:pt x="1587" y="0"/>
                  </a:lnTo>
                </a:path>
              </a:pathLst>
            </a:custGeom>
            <a:ln w="25908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098798" y="3824477"/>
              <a:ext cx="0" cy="627380"/>
            </a:xfrm>
            <a:custGeom>
              <a:avLst/>
              <a:gdLst/>
              <a:ahLst/>
              <a:cxnLst/>
              <a:rect l="l" t="t" r="r" b="b"/>
              <a:pathLst>
                <a:path h="627379">
                  <a:moveTo>
                    <a:pt x="0" y="626999"/>
                  </a:moveTo>
                  <a:lnTo>
                    <a:pt x="0" y="0"/>
                  </a:lnTo>
                </a:path>
              </a:pathLst>
            </a:custGeom>
            <a:ln w="25908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319009" y="3480053"/>
              <a:ext cx="1776730" cy="1905"/>
            </a:xfrm>
            <a:custGeom>
              <a:avLst/>
              <a:gdLst/>
              <a:ahLst/>
              <a:cxnLst/>
              <a:rect l="l" t="t" r="r" b="b"/>
              <a:pathLst>
                <a:path w="1776729" h="1904">
                  <a:moveTo>
                    <a:pt x="0" y="1650"/>
                  </a:moveTo>
                  <a:lnTo>
                    <a:pt x="1776349" y="0"/>
                  </a:lnTo>
                </a:path>
              </a:pathLst>
            </a:custGeom>
            <a:ln w="25908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8233409" y="3108197"/>
              <a:ext cx="1905" cy="370205"/>
            </a:xfrm>
            <a:custGeom>
              <a:avLst/>
              <a:gdLst/>
              <a:ahLst/>
              <a:cxnLst/>
              <a:rect l="l" t="t" r="r" b="b"/>
              <a:pathLst>
                <a:path w="1904" h="370204">
                  <a:moveTo>
                    <a:pt x="1650" y="0"/>
                  </a:moveTo>
                  <a:lnTo>
                    <a:pt x="0" y="369824"/>
                  </a:lnTo>
                </a:path>
              </a:pathLst>
            </a:custGeom>
            <a:ln w="25908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319009" y="3477005"/>
              <a:ext cx="1778635" cy="582930"/>
            </a:xfrm>
            <a:custGeom>
              <a:avLst/>
              <a:gdLst/>
              <a:ahLst/>
              <a:cxnLst/>
              <a:rect l="l" t="t" r="r" b="b"/>
              <a:pathLst>
                <a:path w="1778634" h="582929">
                  <a:moveTo>
                    <a:pt x="0" y="582676"/>
                  </a:moveTo>
                  <a:lnTo>
                    <a:pt x="0" y="0"/>
                  </a:lnTo>
                </a:path>
                <a:path w="1778634" h="582929">
                  <a:moveTo>
                    <a:pt x="1778508" y="266700"/>
                  </a:moveTo>
                  <a:lnTo>
                    <a:pt x="1778508" y="0"/>
                  </a:lnTo>
                </a:path>
              </a:pathLst>
            </a:custGeom>
            <a:ln w="25908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24840" y="413004"/>
            <a:ext cx="8602980" cy="30784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3579621" y="401828"/>
            <a:ext cx="293928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 smtClean="0">
                <a:solidFill>
                  <a:srgbClr val="FFFFFF"/>
                </a:solidFill>
                <a:latin typeface="Carlito"/>
                <a:cs typeface="Carlito"/>
              </a:rPr>
              <a:t>www.classic</a:t>
            </a:r>
            <a:r>
              <a:rPr sz="1800" spc="-5" dirty="0" smtClean="0">
                <a:solidFill>
                  <a:srgbClr val="FFFFFF"/>
                </a:solidFill>
                <a:latin typeface="Carlito"/>
                <a:cs typeface="Carlito"/>
              </a:rPr>
              <a:t>maintenance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26948" y="6111240"/>
            <a:ext cx="8546592" cy="30937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888223" y="57911"/>
            <a:ext cx="2017775" cy="71170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190614" y="1484355"/>
            <a:ext cx="102235" cy="3394075"/>
            <a:chOff x="3190614" y="1484355"/>
            <a:chExt cx="102235" cy="3394075"/>
          </a:xfrm>
        </p:grpSpPr>
        <p:sp>
          <p:nvSpPr>
            <p:cNvPr id="3" name="object 3"/>
            <p:cNvSpPr/>
            <p:nvPr/>
          </p:nvSpPr>
          <p:spPr>
            <a:xfrm>
              <a:off x="3190614" y="1484355"/>
              <a:ext cx="102029" cy="339402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243834" y="1494281"/>
              <a:ext cx="0" cy="3331845"/>
            </a:xfrm>
            <a:custGeom>
              <a:avLst/>
              <a:gdLst/>
              <a:ahLst/>
              <a:cxnLst/>
              <a:rect l="l" t="t" r="r" b="b"/>
              <a:pathLst>
                <a:path h="3331845">
                  <a:moveTo>
                    <a:pt x="0" y="0"/>
                  </a:moveTo>
                  <a:lnTo>
                    <a:pt x="0" y="3331463"/>
                  </a:lnTo>
                </a:path>
              </a:pathLst>
            </a:custGeom>
            <a:ln w="38100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463276" y="1325553"/>
            <a:ext cx="684530" cy="106045"/>
            <a:chOff x="463276" y="1325553"/>
            <a:chExt cx="684530" cy="106045"/>
          </a:xfrm>
        </p:grpSpPr>
        <p:sp>
          <p:nvSpPr>
            <p:cNvPr id="6" name="object 6"/>
            <p:cNvSpPr/>
            <p:nvPr/>
          </p:nvSpPr>
          <p:spPr>
            <a:xfrm>
              <a:off x="463276" y="1325553"/>
              <a:ext cx="684329" cy="10580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7585" y="1355597"/>
              <a:ext cx="621030" cy="5080"/>
            </a:xfrm>
            <a:custGeom>
              <a:avLst/>
              <a:gdLst/>
              <a:ahLst/>
              <a:cxnLst/>
              <a:rect l="l" t="t" r="r" b="b"/>
              <a:pathLst>
                <a:path w="621030" h="5080">
                  <a:moveTo>
                    <a:pt x="0" y="4699"/>
                  </a:moveTo>
                  <a:lnTo>
                    <a:pt x="620712" y="0"/>
                  </a:lnTo>
                </a:path>
              </a:pathLst>
            </a:custGeom>
            <a:ln w="38100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7924038" y="1450086"/>
            <a:ext cx="0" cy="3644900"/>
          </a:xfrm>
          <a:custGeom>
            <a:avLst/>
            <a:gdLst/>
            <a:ahLst/>
            <a:cxnLst/>
            <a:rect l="l" t="t" r="r" b="b"/>
            <a:pathLst>
              <a:path h="3644900">
                <a:moveTo>
                  <a:pt x="0" y="0"/>
                </a:moveTo>
                <a:lnTo>
                  <a:pt x="0" y="3644900"/>
                </a:lnTo>
              </a:path>
            </a:pathLst>
          </a:custGeom>
          <a:ln w="3810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73929" y="1450086"/>
            <a:ext cx="0" cy="3644900"/>
          </a:xfrm>
          <a:custGeom>
            <a:avLst/>
            <a:gdLst/>
            <a:ahLst/>
            <a:cxnLst/>
            <a:rect l="l" t="t" r="r" b="b"/>
            <a:pathLst>
              <a:path h="3644900">
                <a:moveTo>
                  <a:pt x="0" y="0"/>
                </a:moveTo>
                <a:lnTo>
                  <a:pt x="0" y="3644900"/>
                </a:lnTo>
              </a:path>
            </a:pathLst>
          </a:custGeom>
          <a:ln w="3810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5861186" y="5167365"/>
            <a:ext cx="316230" cy="103505"/>
            <a:chOff x="5861186" y="5167365"/>
            <a:chExt cx="316230" cy="103505"/>
          </a:xfrm>
        </p:grpSpPr>
        <p:sp>
          <p:nvSpPr>
            <p:cNvPr id="11" name="object 11"/>
            <p:cNvSpPr/>
            <p:nvPr/>
          </p:nvSpPr>
          <p:spPr>
            <a:xfrm>
              <a:off x="5861186" y="5167365"/>
              <a:ext cx="315936" cy="10329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895594" y="5197601"/>
              <a:ext cx="250825" cy="1905"/>
            </a:xfrm>
            <a:custGeom>
              <a:avLst/>
              <a:gdLst/>
              <a:ahLst/>
              <a:cxnLst/>
              <a:rect l="l" t="t" r="r" b="b"/>
              <a:pathLst>
                <a:path w="250825" h="1904">
                  <a:moveTo>
                    <a:pt x="-19050" y="825"/>
                  </a:moveTo>
                  <a:lnTo>
                    <a:pt x="269875" y="825"/>
                  </a:lnTo>
                </a:path>
              </a:pathLst>
            </a:custGeom>
            <a:ln w="39750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2974085" y="4825746"/>
            <a:ext cx="269875" cy="0"/>
          </a:xfrm>
          <a:custGeom>
            <a:avLst/>
            <a:gdLst/>
            <a:ahLst/>
            <a:cxnLst/>
            <a:rect l="l" t="t" r="r" b="b"/>
            <a:pathLst>
              <a:path w="269875">
                <a:moveTo>
                  <a:pt x="269875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475472" y="4987920"/>
            <a:ext cx="1716405" cy="134620"/>
            <a:chOff x="475472" y="4987920"/>
            <a:chExt cx="1716405" cy="134620"/>
          </a:xfrm>
        </p:grpSpPr>
        <p:sp>
          <p:nvSpPr>
            <p:cNvPr id="15" name="object 15"/>
            <p:cNvSpPr/>
            <p:nvPr/>
          </p:nvSpPr>
          <p:spPr>
            <a:xfrm>
              <a:off x="475472" y="4987920"/>
              <a:ext cx="1716087" cy="13442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9778" y="5017769"/>
              <a:ext cx="1652905" cy="33655"/>
            </a:xfrm>
            <a:custGeom>
              <a:avLst/>
              <a:gdLst/>
              <a:ahLst/>
              <a:cxnLst/>
              <a:rect l="l" t="t" r="r" b="b"/>
              <a:pathLst>
                <a:path w="1652905" h="33654">
                  <a:moveTo>
                    <a:pt x="0" y="0"/>
                  </a:moveTo>
                  <a:lnTo>
                    <a:pt x="1652524" y="33400"/>
                  </a:lnTo>
                </a:path>
              </a:pathLst>
            </a:custGeom>
            <a:ln w="38100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475352" y="3269985"/>
            <a:ext cx="369570" cy="103505"/>
            <a:chOff x="475352" y="3269985"/>
            <a:chExt cx="369570" cy="103505"/>
          </a:xfrm>
        </p:grpSpPr>
        <p:sp>
          <p:nvSpPr>
            <p:cNvPr id="18" name="object 18"/>
            <p:cNvSpPr/>
            <p:nvPr/>
          </p:nvSpPr>
          <p:spPr>
            <a:xfrm>
              <a:off x="475352" y="3269985"/>
              <a:ext cx="369361" cy="10329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09778" y="3300221"/>
              <a:ext cx="304800" cy="1905"/>
            </a:xfrm>
            <a:custGeom>
              <a:avLst/>
              <a:gdLst/>
              <a:ahLst/>
              <a:cxnLst/>
              <a:rect l="l" t="t" r="r" b="b"/>
              <a:pathLst>
                <a:path w="304800" h="1904">
                  <a:moveTo>
                    <a:pt x="-19050" y="825"/>
                  </a:moveTo>
                  <a:lnTo>
                    <a:pt x="323850" y="825"/>
                  </a:lnTo>
                </a:path>
              </a:pathLst>
            </a:custGeom>
            <a:ln w="39750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475407" y="2127050"/>
            <a:ext cx="997585" cy="113664"/>
            <a:chOff x="475407" y="2127050"/>
            <a:chExt cx="997585" cy="113664"/>
          </a:xfrm>
        </p:grpSpPr>
        <p:sp>
          <p:nvSpPr>
            <p:cNvPr id="21" name="object 21"/>
            <p:cNvSpPr/>
            <p:nvPr/>
          </p:nvSpPr>
          <p:spPr>
            <a:xfrm>
              <a:off x="475407" y="2127050"/>
              <a:ext cx="997041" cy="11363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09777" y="2157222"/>
              <a:ext cx="933450" cy="12700"/>
            </a:xfrm>
            <a:custGeom>
              <a:avLst/>
              <a:gdLst/>
              <a:ahLst/>
              <a:cxnLst/>
              <a:rect l="l" t="t" r="r" b="b"/>
              <a:pathLst>
                <a:path w="933450" h="12700">
                  <a:moveTo>
                    <a:pt x="0" y="0"/>
                  </a:moveTo>
                  <a:lnTo>
                    <a:pt x="933450" y="12700"/>
                  </a:lnTo>
                </a:path>
              </a:pathLst>
            </a:custGeom>
            <a:ln w="38100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3180588" y="1455437"/>
            <a:ext cx="706120" cy="120650"/>
            <a:chOff x="3180588" y="1455437"/>
            <a:chExt cx="706120" cy="120650"/>
          </a:xfrm>
        </p:grpSpPr>
        <p:sp>
          <p:nvSpPr>
            <p:cNvPr id="24" name="object 24"/>
            <p:cNvSpPr/>
            <p:nvPr/>
          </p:nvSpPr>
          <p:spPr>
            <a:xfrm>
              <a:off x="3180588" y="1455437"/>
              <a:ext cx="705637" cy="12050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224022" y="1494282"/>
              <a:ext cx="605155" cy="1905"/>
            </a:xfrm>
            <a:custGeom>
              <a:avLst/>
              <a:gdLst/>
              <a:ahLst/>
              <a:cxnLst/>
              <a:rect l="l" t="t" r="r" b="b"/>
              <a:pathLst>
                <a:path w="605154" h="1905">
                  <a:moveTo>
                    <a:pt x="0" y="0"/>
                  </a:moveTo>
                  <a:lnTo>
                    <a:pt x="604901" y="1523"/>
                  </a:lnTo>
                </a:path>
              </a:pathLst>
            </a:custGeom>
            <a:ln w="38099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366776" y="4143882"/>
            <a:ext cx="2634234" cy="172135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907796" y="4259071"/>
            <a:ext cx="2093214" cy="745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Proposal</a:t>
            </a:r>
            <a:r>
              <a:rPr sz="14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Submission</a:t>
            </a:r>
            <a:endParaRPr sz="1400" dirty="0">
              <a:latin typeface="Carlito"/>
              <a:cs typeface="Carlito"/>
            </a:endParaRPr>
          </a:p>
          <a:p>
            <a:pPr marL="106680" marR="5080" indent="-94615">
              <a:lnSpc>
                <a:spcPct val="100000"/>
              </a:lnSpc>
              <a:spcBef>
                <a:spcPts val="25"/>
              </a:spcBef>
              <a:buChar char="•"/>
              <a:tabLst>
                <a:tab pos="114935" algn="l"/>
              </a:tabLst>
            </a:pP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Identification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appropriate  plan.</a:t>
            </a:r>
            <a:endParaRPr sz="1100" dirty="0">
              <a:latin typeface="Carlito"/>
              <a:cs typeface="Carlito"/>
            </a:endParaRPr>
          </a:p>
          <a:p>
            <a:pPr marL="114300" indent="-102235">
              <a:lnSpc>
                <a:spcPct val="100000"/>
              </a:lnSpc>
              <a:buChar char="•"/>
              <a:tabLst>
                <a:tab pos="114935" algn="l"/>
              </a:tabLst>
            </a:pP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Technical</a:t>
            </a:r>
            <a:endParaRPr sz="1100" dirty="0">
              <a:latin typeface="Carlito"/>
              <a:cs typeface="Carlito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07796" y="4978400"/>
            <a:ext cx="1847712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550" indent="-70485">
              <a:lnSpc>
                <a:spcPct val="100000"/>
              </a:lnSpc>
              <a:spcBef>
                <a:spcPts val="100"/>
              </a:spcBef>
              <a:buSzPct val="90909"/>
              <a:buChar char="•"/>
              <a:tabLst>
                <a:tab pos="83185" algn="l"/>
              </a:tabLst>
            </a:pP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Proposal</a:t>
            </a:r>
            <a:endParaRPr sz="1100" dirty="0">
              <a:latin typeface="Carlito"/>
              <a:cs typeface="Carlito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07796" y="5146040"/>
            <a:ext cx="2044268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0" indent="-102235">
              <a:lnSpc>
                <a:spcPct val="100000"/>
              </a:lnSpc>
              <a:spcBef>
                <a:spcPts val="100"/>
              </a:spcBef>
              <a:buChar char="•"/>
              <a:tabLst>
                <a:tab pos="114935" algn="l"/>
              </a:tabLst>
            </a:pP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Commercial</a:t>
            </a:r>
            <a:r>
              <a:rPr sz="1100" spc="-8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Proposal</a:t>
            </a:r>
            <a:endParaRPr sz="1100" dirty="0">
              <a:latin typeface="Carlito"/>
              <a:cs typeface="Carlito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300984" y="3649967"/>
            <a:ext cx="2689098" cy="113844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3760723" y="3697604"/>
            <a:ext cx="2220213" cy="577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Client </a:t>
            </a:r>
            <a:r>
              <a:rPr sz="1400" b="1" spc="-15" dirty="0">
                <a:solidFill>
                  <a:srgbClr val="FFFFFF"/>
                </a:solidFill>
                <a:latin typeface="Carlito"/>
                <a:cs typeface="Carlito"/>
              </a:rPr>
              <a:t>‘s Work</a:t>
            </a:r>
            <a:r>
              <a:rPr sz="1400" b="1" spc="-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Order</a:t>
            </a:r>
            <a:endParaRPr sz="1400" dirty="0">
              <a:latin typeface="Carlito"/>
              <a:cs typeface="Carlito"/>
            </a:endParaRPr>
          </a:p>
          <a:p>
            <a:pPr marL="114300" indent="-102235">
              <a:lnSpc>
                <a:spcPct val="100000"/>
              </a:lnSpc>
              <a:spcBef>
                <a:spcPts val="25"/>
              </a:spcBef>
              <a:buChar char="•"/>
              <a:tabLst>
                <a:tab pos="114935" algn="l"/>
              </a:tabLst>
            </a:pP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Letter </a:t>
            </a: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1100" spc="-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Intent</a:t>
            </a:r>
            <a:endParaRPr sz="1100" dirty="0">
              <a:latin typeface="Carlito"/>
              <a:cs typeface="Carlito"/>
            </a:endParaRPr>
          </a:p>
          <a:p>
            <a:pPr marL="114300" indent="-102235">
              <a:lnSpc>
                <a:spcPct val="100000"/>
              </a:lnSpc>
              <a:buChar char="•"/>
              <a:tabLst>
                <a:tab pos="114935" algn="l"/>
              </a:tabLst>
            </a:pP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Purchase</a:t>
            </a:r>
            <a:r>
              <a:rPr sz="1100" spc="-114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Order</a:t>
            </a:r>
            <a:endParaRPr sz="1100" dirty="0">
              <a:latin typeface="Carlito"/>
              <a:cs typeface="Carlito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345179" y="4593335"/>
            <a:ext cx="2635757" cy="175488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842765" y="4669916"/>
            <a:ext cx="201842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Handover </a:t>
            </a: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BD </a:t>
            </a: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to</a:t>
            </a:r>
            <a:r>
              <a:rPr sz="1400" b="1" spc="-1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Ops.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842765" y="4886325"/>
            <a:ext cx="63119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0" indent="-102235">
              <a:lnSpc>
                <a:spcPct val="100000"/>
              </a:lnSpc>
              <a:spcBef>
                <a:spcPts val="100"/>
              </a:spcBef>
              <a:buChar char="•"/>
              <a:tabLst>
                <a:tab pos="114935" algn="l"/>
              </a:tabLst>
            </a:pP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LOI</a:t>
            </a:r>
            <a:r>
              <a:rPr sz="1100" spc="-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Copy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842764" y="5053965"/>
            <a:ext cx="2052449" cy="864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0" indent="-102235">
              <a:lnSpc>
                <a:spcPct val="100000"/>
              </a:lnSpc>
              <a:spcBef>
                <a:spcPts val="100"/>
              </a:spcBef>
              <a:buChar char="•"/>
              <a:tabLst>
                <a:tab pos="114935" algn="l"/>
              </a:tabLst>
            </a:pP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Copy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1100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Proposal</a:t>
            </a:r>
            <a:endParaRPr sz="1100" dirty="0">
              <a:latin typeface="Carlito"/>
              <a:cs typeface="Carlito"/>
            </a:endParaRPr>
          </a:p>
          <a:p>
            <a:pPr marL="114300" indent="-102235">
              <a:lnSpc>
                <a:spcPct val="100000"/>
              </a:lnSpc>
              <a:buChar char="•"/>
              <a:tabLst>
                <a:tab pos="114935" algn="l"/>
              </a:tabLst>
            </a:pP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Copy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final Cost</a:t>
            </a:r>
            <a:r>
              <a:rPr sz="1100" spc="-8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Working</a:t>
            </a:r>
            <a:endParaRPr sz="1100" dirty="0">
              <a:latin typeface="Carlito"/>
              <a:cs typeface="Carlito"/>
            </a:endParaRPr>
          </a:p>
          <a:p>
            <a:pPr marL="114300" indent="-102235">
              <a:lnSpc>
                <a:spcPct val="100000"/>
              </a:lnSpc>
              <a:buChar char="•"/>
              <a:tabLst>
                <a:tab pos="114935" algn="l"/>
              </a:tabLst>
            </a:pP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Signoff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with BD &amp;</a:t>
            </a:r>
            <a:r>
              <a:rPr sz="1100" spc="-6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Ops.</a:t>
            </a:r>
            <a:endParaRPr sz="1100" dirty="0">
              <a:latin typeface="Carlito"/>
              <a:cs typeface="Carlito"/>
            </a:endParaRPr>
          </a:p>
          <a:p>
            <a:pPr marL="106680" marR="5080" indent="-94615">
              <a:lnSpc>
                <a:spcPct val="100000"/>
              </a:lnSpc>
              <a:spcBef>
                <a:spcPts val="5"/>
              </a:spcBef>
              <a:buChar char="•"/>
              <a:tabLst>
                <a:tab pos="114935" algn="l"/>
              </a:tabLst>
            </a:pP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LOI/ Costing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to</a:t>
            </a:r>
            <a:r>
              <a:rPr sz="1100" spc="-7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finance/HR/  Procurement/training.</a:t>
            </a:r>
            <a:endParaRPr sz="1100" dirty="0">
              <a:latin typeface="Carlito"/>
              <a:cs typeface="Carlito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68095" y="1161275"/>
            <a:ext cx="1789938" cy="74448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649348" y="1249808"/>
            <a:ext cx="763559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solidFill>
                  <a:srgbClr val="FFFFFF"/>
                </a:solidFill>
                <a:latin typeface="Carlito"/>
                <a:cs typeface="Carlito"/>
              </a:rPr>
              <a:t>L</a:t>
            </a: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ad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18388" y="1955279"/>
            <a:ext cx="1789938" cy="74448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1335150" y="2042871"/>
            <a:ext cx="1407109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Client</a:t>
            </a:r>
            <a:r>
              <a:rPr sz="1400" b="1" spc="-6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meeting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57200" y="2756916"/>
            <a:ext cx="2558034" cy="137845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935532" y="2826842"/>
            <a:ext cx="2016532" cy="9137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Site</a:t>
            </a:r>
            <a:r>
              <a:rPr sz="1400" b="1" spc="28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Assessment</a:t>
            </a:r>
            <a:endParaRPr sz="14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b="1" dirty="0">
                <a:solidFill>
                  <a:srgbClr val="FFFFFF"/>
                </a:solidFill>
                <a:latin typeface="Carlito"/>
                <a:cs typeface="Carlito"/>
              </a:rPr>
              <a:t>(with</a:t>
            </a:r>
            <a:r>
              <a:rPr sz="11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rlito"/>
                <a:cs typeface="Carlito"/>
              </a:rPr>
              <a:t>BD)</a:t>
            </a:r>
            <a:endParaRPr sz="1100" dirty="0">
              <a:latin typeface="Carlito"/>
              <a:cs typeface="Carlito"/>
            </a:endParaRPr>
          </a:p>
          <a:p>
            <a:pPr marL="114300" indent="-102235">
              <a:lnSpc>
                <a:spcPct val="100000"/>
              </a:lnSpc>
              <a:buChar char="•"/>
              <a:tabLst>
                <a:tab pos="114935" algn="l"/>
              </a:tabLst>
            </a:pP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Site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technical</a:t>
            </a:r>
            <a:r>
              <a:rPr sz="1100" spc="-10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assessment</a:t>
            </a:r>
            <a:endParaRPr sz="1100" dirty="0">
              <a:latin typeface="Carlito"/>
              <a:cs typeface="Carlito"/>
            </a:endParaRPr>
          </a:p>
          <a:p>
            <a:pPr marL="114300" indent="-102235">
              <a:lnSpc>
                <a:spcPct val="100000"/>
              </a:lnSpc>
              <a:buChar char="•"/>
              <a:tabLst>
                <a:tab pos="114935" algn="l"/>
              </a:tabLst>
            </a:pP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Manpower</a:t>
            </a:r>
            <a:r>
              <a:rPr sz="1100" spc="-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assessment</a:t>
            </a:r>
            <a:endParaRPr sz="1100" dirty="0">
              <a:latin typeface="Carlito"/>
              <a:cs typeface="Carlito"/>
            </a:endParaRPr>
          </a:p>
          <a:p>
            <a:pPr marL="114300" indent="-102235">
              <a:lnSpc>
                <a:spcPct val="100000"/>
              </a:lnSpc>
              <a:buChar char="•"/>
              <a:tabLst>
                <a:tab pos="114935" algn="l"/>
              </a:tabLst>
            </a:pP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Clients</a:t>
            </a:r>
            <a:r>
              <a:rPr sz="1100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inputs</a:t>
            </a:r>
            <a:endParaRPr sz="1100" dirty="0">
              <a:latin typeface="Carlito"/>
              <a:cs typeface="Carlito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249923" y="1237475"/>
            <a:ext cx="3070098" cy="122607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6722109" y="1315593"/>
            <a:ext cx="2597912" cy="577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Pre </a:t>
            </a: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-</a:t>
            </a:r>
            <a:r>
              <a:rPr sz="14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Mobilization</a:t>
            </a:r>
            <a:endParaRPr sz="1400" dirty="0">
              <a:latin typeface="Carlito"/>
              <a:cs typeface="Carlito"/>
            </a:endParaRPr>
          </a:p>
          <a:p>
            <a:pPr marL="106680" marR="5080" indent="-94615">
              <a:lnSpc>
                <a:spcPct val="100000"/>
              </a:lnSpc>
              <a:spcBef>
                <a:spcPts val="20"/>
              </a:spcBef>
              <a:buChar char="•"/>
              <a:tabLst>
                <a:tab pos="147320" algn="l"/>
              </a:tabLst>
            </a:pP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Team is deployed at the </a:t>
            </a: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site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one  week in advance </a:t>
            </a: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for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better</a:t>
            </a:r>
            <a:r>
              <a:rPr sz="1100" spc="-1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under</a:t>
            </a:r>
            <a:endParaRPr sz="1100" dirty="0">
              <a:latin typeface="Carlito"/>
              <a:cs typeface="Carlito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848602" y="1867281"/>
            <a:ext cx="1685798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standing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the</a:t>
            </a:r>
            <a:r>
              <a:rPr sz="1100" spc="-8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site.</a:t>
            </a:r>
            <a:endParaRPr sz="1100" dirty="0">
              <a:latin typeface="Carlito"/>
              <a:cs typeface="Carlito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130295" y="2255520"/>
            <a:ext cx="2940558" cy="145465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4128007" y="2585085"/>
            <a:ext cx="1606879" cy="577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Final</a:t>
            </a:r>
            <a:r>
              <a:rPr sz="1400" b="1" spc="-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Negotiation</a:t>
            </a:r>
            <a:endParaRPr sz="1400" dirty="0">
              <a:latin typeface="Carlito"/>
              <a:cs typeface="Carlito"/>
            </a:endParaRPr>
          </a:p>
          <a:p>
            <a:pPr marL="320040" marR="281940" indent="-31750" algn="ctr">
              <a:lnSpc>
                <a:spcPct val="100000"/>
              </a:lnSpc>
              <a:spcBef>
                <a:spcPts val="20"/>
              </a:spcBef>
            </a:pP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Technical  </a:t>
            </a: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C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omm</a:t>
            </a:r>
            <a:r>
              <a:rPr sz="1100" spc="-10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rcial</a:t>
            </a:r>
            <a:endParaRPr sz="1100" dirty="0">
              <a:latin typeface="Carlito"/>
              <a:cs typeface="Carlito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193535" y="2532888"/>
            <a:ext cx="3126486" cy="107365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6658736" y="2618994"/>
            <a:ext cx="7620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75" dirty="0">
                <a:solidFill>
                  <a:srgbClr val="FFFFFF"/>
                </a:solidFill>
                <a:latin typeface="Carlito"/>
                <a:cs typeface="Carlito"/>
              </a:rPr>
              <a:t>T</a:t>
            </a:r>
            <a:r>
              <a:rPr sz="1400" b="1" spc="-35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ans</a:t>
            </a:r>
            <a:r>
              <a:rPr sz="1400" b="1" spc="5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tion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658736" y="2835401"/>
            <a:ext cx="2614804" cy="3613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6200" marR="5080" indent="-641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93980" algn="l"/>
              </a:tabLst>
            </a:pP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Mobilization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with </a:t>
            </a: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full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deployment</a:t>
            </a:r>
            <a:r>
              <a:rPr sz="1100" spc="-1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on  the actual date, as per the</a:t>
            </a:r>
            <a:r>
              <a:rPr sz="1100" spc="-1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plan</a:t>
            </a:r>
            <a:endParaRPr sz="1100" dirty="0">
              <a:latin typeface="Carlito"/>
              <a:cs typeface="Carlito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173723" y="3599688"/>
            <a:ext cx="3146298" cy="107365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6638035" y="3686047"/>
            <a:ext cx="2635505" cy="4102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Signed</a:t>
            </a:r>
            <a:r>
              <a:rPr sz="14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Agreement</a:t>
            </a:r>
            <a:endParaRPr sz="1400" dirty="0">
              <a:latin typeface="Carlito"/>
              <a:cs typeface="Carlito"/>
            </a:endParaRPr>
          </a:p>
          <a:p>
            <a:pPr marL="93345" indent="-81280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93980" algn="l"/>
              </a:tabLst>
            </a:pP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Formalities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and </a:t>
            </a: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signing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1100" spc="-8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agreement</a:t>
            </a:r>
            <a:endParaRPr sz="1100" dirty="0">
              <a:latin typeface="Carlito"/>
              <a:cs typeface="Carlito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702043" y="4091244"/>
            <a:ext cx="2365757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with the</a:t>
            </a:r>
            <a:r>
              <a:rPr sz="1100" spc="-10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client.</a:t>
            </a:r>
            <a:endParaRPr sz="1100" dirty="0">
              <a:latin typeface="Carlito"/>
              <a:cs typeface="Carlito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193535" y="4742675"/>
            <a:ext cx="3126486" cy="84507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6943470" y="4882388"/>
            <a:ext cx="228435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Relationship</a:t>
            </a:r>
            <a:r>
              <a:rPr sz="1400" b="1" spc="-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Management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108960" y="932688"/>
            <a:ext cx="3015234" cy="1454658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4133659" y="1066417"/>
            <a:ext cx="1367155" cy="578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FFFFFF"/>
                </a:solidFill>
                <a:latin typeface="Carlito"/>
                <a:cs typeface="Carlito"/>
              </a:rPr>
              <a:t>Initial</a:t>
            </a:r>
            <a:r>
              <a:rPr sz="1400" b="1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rlito"/>
                <a:cs typeface="Carlito"/>
              </a:rPr>
              <a:t>Negotiation</a:t>
            </a:r>
            <a:endParaRPr sz="1400" dirty="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100" spc="-5" dirty="0">
                <a:solidFill>
                  <a:srgbClr val="FFFFFF"/>
                </a:solidFill>
                <a:latin typeface="Carlito"/>
                <a:cs typeface="Carlito"/>
              </a:rPr>
              <a:t>Technical</a:t>
            </a:r>
            <a:endParaRPr sz="1100" dirty="0">
              <a:latin typeface="Carlito"/>
              <a:cs typeface="Carlito"/>
            </a:endParaRPr>
          </a:p>
          <a:p>
            <a:pPr marL="29845" algn="ctr">
              <a:lnSpc>
                <a:spcPct val="100000"/>
              </a:lnSpc>
              <a:spcBef>
                <a:spcPts val="5"/>
              </a:spcBef>
            </a:pPr>
            <a:r>
              <a:rPr sz="1100" dirty="0">
                <a:solidFill>
                  <a:srgbClr val="FFFFFF"/>
                </a:solidFill>
                <a:latin typeface="Carlito"/>
                <a:cs typeface="Carlito"/>
              </a:rPr>
              <a:t>Commercial</a:t>
            </a:r>
            <a:endParaRPr sz="1100" dirty="0">
              <a:latin typeface="Carlito"/>
              <a:cs typeface="Carlito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461772" y="1354836"/>
            <a:ext cx="120650" cy="3756660"/>
            <a:chOff x="461772" y="1354836"/>
            <a:chExt cx="120650" cy="3756660"/>
          </a:xfrm>
        </p:grpSpPr>
        <p:sp>
          <p:nvSpPr>
            <p:cNvPr id="58" name="object 58"/>
            <p:cNvSpPr/>
            <p:nvPr/>
          </p:nvSpPr>
          <p:spPr>
            <a:xfrm>
              <a:off x="461772" y="1354836"/>
              <a:ext cx="120505" cy="3756660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23494" y="1373886"/>
              <a:ext cx="1905" cy="3657600"/>
            </a:xfrm>
            <a:custGeom>
              <a:avLst/>
              <a:gdLst/>
              <a:ahLst/>
              <a:cxnLst/>
              <a:rect l="l" t="t" r="r" b="b"/>
              <a:pathLst>
                <a:path w="1904" h="3657600">
                  <a:moveTo>
                    <a:pt x="1587" y="0"/>
                  </a:moveTo>
                  <a:lnTo>
                    <a:pt x="0" y="3657600"/>
                  </a:lnTo>
                </a:path>
              </a:pathLst>
            </a:custGeom>
            <a:ln w="38100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0" name="object 60"/>
          <p:cNvGrpSpPr/>
          <p:nvPr/>
        </p:nvGrpSpPr>
        <p:grpSpPr>
          <a:xfrm>
            <a:off x="726948" y="1661123"/>
            <a:ext cx="8547100" cy="4759960"/>
            <a:chOff x="726948" y="1661123"/>
            <a:chExt cx="8547100" cy="4759960"/>
          </a:xfrm>
        </p:grpSpPr>
        <p:sp>
          <p:nvSpPr>
            <p:cNvPr id="61" name="object 61"/>
            <p:cNvSpPr/>
            <p:nvPr/>
          </p:nvSpPr>
          <p:spPr>
            <a:xfrm>
              <a:off x="6124956" y="1661123"/>
              <a:ext cx="530390" cy="119035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168389" y="1700022"/>
              <a:ext cx="430530" cy="0"/>
            </a:xfrm>
            <a:custGeom>
              <a:avLst/>
              <a:gdLst/>
              <a:ahLst/>
              <a:cxnLst/>
              <a:rect l="l" t="t" r="r" b="b"/>
              <a:pathLst>
                <a:path w="430529">
                  <a:moveTo>
                    <a:pt x="0" y="0"/>
                  </a:moveTo>
                  <a:lnTo>
                    <a:pt x="430149" y="0"/>
                  </a:lnTo>
                </a:path>
              </a:pathLst>
            </a:custGeom>
            <a:ln w="38100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083807" y="1679448"/>
              <a:ext cx="166192" cy="3598164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145530" y="1700022"/>
              <a:ext cx="47625" cy="3497579"/>
            </a:xfrm>
            <a:custGeom>
              <a:avLst/>
              <a:gdLst/>
              <a:ahLst/>
              <a:cxnLst/>
              <a:rect l="l" t="t" r="r" b="b"/>
              <a:pathLst>
                <a:path w="47625" h="3497579">
                  <a:moveTo>
                    <a:pt x="47244" y="0"/>
                  </a:moveTo>
                  <a:lnTo>
                    <a:pt x="0" y="3497579"/>
                  </a:lnTo>
                </a:path>
              </a:pathLst>
            </a:custGeom>
            <a:ln w="38100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26948" y="6111239"/>
              <a:ext cx="8546592" cy="309372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/>
          <p:nvPr/>
        </p:nvSpPr>
        <p:spPr>
          <a:xfrm>
            <a:off x="624840" y="413004"/>
            <a:ext cx="8602980" cy="307848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4845430" y="471677"/>
            <a:ext cx="1638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w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826764" y="233172"/>
            <a:ext cx="2694940" cy="548640"/>
          </a:xfrm>
          <a:custGeom>
            <a:avLst/>
            <a:gdLst/>
            <a:ahLst/>
            <a:cxnLst/>
            <a:rect l="l" t="t" r="r" b="b"/>
            <a:pathLst>
              <a:path w="2694940" h="548640">
                <a:moveTo>
                  <a:pt x="2694432" y="0"/>
                </a:moveTo>
                <a:lnTo>
                  <a:pt x="0" y="0"/>
                </a:lnTo>
                <a:lnTo>
                  <a:pt x="0" y="548639"/>
                </a:lnTo>
                <a:lnTo>
                  <a:pt x="2694432" y="548639"/>
                </a:lnTo>
                <a:lnTo>
                  <a:pt x="26944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Flow</a:t>
            </a:r>
            <a:r>
              <a:rPr spc="-60" dirty="0"/>
              <a:t> </a:t>
            </a:r>
            <a:r>
              <a:rPr spc="-5" dirty="0"/>
              <a:t>Chart</a:t>
            </a:r>
          </a:p>
        </p:txBody>
      </p:sp>
      <p:sp>
        <p:nvSpPr>
          <p:cNvPr id="70" name="object 70"/>
          <p:cNvSpPr/>
          <p:nvPr/>
        </p:nvSpPr>
        <p:spPr>
          <a:xfrm>
            <a:off x="7888223" y="70103"/>
            <a:ext cx="2017775" cy="711708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4040" y="915415"/>
            <a:ext cx="1877695" cy="60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00" dirty="0"/>
              <a:t>Services</a:t>
            </a:r>
            <a:endParaRPr sz="3800"/>
          </a:p>
        </p:txBody>
      </p:sp>
      <p:sp>
        <p:nvSpPr>
          <p:cNvPr id="3" name="object 3"/>
          <p:cNvSpPr txBox="1"/>
          <p:nvPr/>
        </p:nvSpPr>
        <p:spPr>
          <a:xfrm>
            <a:off x="574040" y="1534629"/>
            <a:ext cx="6490970" cy="412369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75"/>
              </a:spcBef>
              <a:buClr>
                <a:srgbClr val="375F92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Janitorial/Cleaning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Services</a:t>
            </a:r>
            <a:endParaRPr sz="2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Clr>
                <a:srgbClr val="1F4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Post Construction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Cleaning</a:t>
            </a:r>
            <a:endParaRPr sz="2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Clr>
                <a:srgbClr val="1F4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Industrial Cleaning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Services</a:t>
            </a:r>
            <a:endParaRPr sz="2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Clr>
                <a:srgbClr val="1F4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Facade Cleaning - Glass Cleaning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Services</a:t>
            </a:r>
            <a:endParaRPr sz="2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Clr>
                <a:srgbClr val="1F4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Marble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Polishing</a:t>
            </a:r>
            <a:endParaRPr sz="2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Clr>
                <a:srgbClr val="1F4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A/C Servicing /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Maintenance</a:t>
            </a:r>
            <a:endParaRPr sz="2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Clr>
                <a:srgbClr val="1F4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800" spc="-50" dirty="0">
                <a:latin typeface="Times New Roman"/>
                <a:cs typeface="Times New Roman"/>
              </a:rPr>
              <a:t>Water </a:t>
            </a:r>
            <a:r>
              <a:rPr sz="2800" spc="-45" dirty="0">
                <a:latin typeface="Times New Roman"/>
                <a:cs typeface="Times New Roman"/>
              </a:rPr>
              <a:t>Tanks </a:t>
            </a:r>
            <a:r>
              <a:rPr sz="2800" spc="-5" dirty="0">
                <a:latin typeface="Times New Roman"/>
                <a:cs typeface="Times New Roman"/>
              </a:rPr>
              <a:t>/ </a:t>
            </a:r>
            <a:r>
              <a:rPr sz="2800" spc="-10" dirty="0">
                <a:latin typeface="Times New Roman"/>
                <a:cs typeface="Times New Roman"/>
              </a:rPr>
              <a:t>Swimming </a:t>
            </a:r>
            <a:r>
              <a:rPr sz="2800" dirty="0">
                <a:latin typeface="Times New Roman"/>
                <a:cs typeface="Times New Roman"/>
              </a:rPr>
              <a:t>Pool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Cleaning</a:t>
            </a:r>
            <a:endParaRPr sz="2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Clr>
                <a:srgbClr val="1F4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D. G. Set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Maintenance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24840" y="413004"/>
            <a:ext cx="8602980" cy="307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79620" y="401828"/>
            <a:ext cx="297357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 smtClean="0">
                <a:solidFill>
                  <a:srgbClr val="FFFFFF"/>
                </a:solidFill>
                <a:latin typeface="Carlito"/>
                <a:cs typeface="Carlito"/>
              </a:rPr>
              <a:t>www.classic</a:t>
            </a:r>
            <a:r>
              <a:rPr sz="1800" spc="-5" dirty="0" smtClean="0">
                <a:solidFill>
                  <a:srgbClr val="FFFFFF"/>
                </a:solidFill>
                <a:latin typeface="Carlito"/>
                <a:cs typeface="Carlito"/>
              </a:rPr>
              <a:t>maintenance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6948" y="6111240"/>
            <a:ext cx="8546592" cy="3093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88223" y="57911"/>
            <a:ext cx="2017775" cy="7117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19473" y="86055"/>
            <a:ext cx="25114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Clients</a:t>
            </a:r>
            <a:r>
              <a:rPr spc="-55" dirty="0"/>
              <a:t> </a:t>
            </a:r>
            <a:r>
              <a:rPr dirty="0"/>
              <a:t>List</a:t>
            </a:r>
          </a:p>
        </p:txBody>
      </p:sp>
      <p:sp>
        <p:nvSpPr>
          <p:cNvPr id="3" name="object 3"/>
          <p:cNvSpPr/>
          <p:nvPr/>
        </p:nvSpPr>
        <p:spPr>
          <a:xfrm>
            <a:off x="4989576" y="762000"/>
            <a:ext cx="1296924" cy="10530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7888223" y="6095"/>
            <a:ext cx="2018030" cy="1811020"/>
            <a:chOff x="7888223" y="6095"/>
            <a:chExt cx="2018030" cy="1811020"/>
          </a:xfrm>
        </p:grpSpPr>
        <p:sp>
          <p:nvSpPr>
            <p:cNvPr id="5" name="object 5"/>
            <p:cNvSpPr/>
            <p:nvPr/>
          </p:nvSpPr>
          <p:spPr>
            <a:xfrm>
              <a:off x="7888223" y="6095"/>
              <a:ext cx="2017775" cy="71323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932419" y="762000"/>
              <a:ext cx="1243583" cy="105460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3575303" y="1917192"/>
            <a:ext cx="1289303" cy="1066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6948" y="3073907"/>
            <a:ext cx="1292352" cy="103936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45379" y="3073907"/>
            <a:ext cx="1296924" cy="10393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6948" y="4229100"/>
            <a:ext cx="1306068" cy="102565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946903" y="4229100"/>
            <a:ext cx="1306068" cy="102565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374891" y="4229100"/>
            <a:ext cx="1307591" cy="10256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824216" y="4229100"/>
            <a:ext cx="1307592" cy="10256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29995" y="5340096"/>
            <a:ext cx="1330452" cy="106375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153411" y="5340096"/>
            <a:ext cx="1328927" cy="106375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45379" y="5340096"/>
            <a:ext cx="1296924" cy="106375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74891" y="5340096"/>
            <a:ext cx="1307591" cy="104546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75303" y="5330952"/>
            <a:ext cx="1289303" cy="107289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824216" y="5330952"/>
            <a:ext cx="1319783" cy="105460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2833" y="4825365"/>
            <a:ext cx="6986422" cy="948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IN" sz="2000" b="1" dirty="0" smtClean="0">
                <a:solidFill>
                  <a:srgbClr val="1F487C"/>
                </a:solidFill>
                <a:latin typeface="Times New Roman"/>
                <a:cs typeface="Times New Roman"/>
              </a:rPr>
              <a:t>E</a:t>
            </a:r>
            <a:r>
              <a:rPr lang="en-IN" sz="2000" b="1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lang="en-IN" sz="2000" b="1" dirty="0" smtClean="0">
                <a:solidFill>
                  <a:srgbClr val="1F487C"/>
                </a:solidFill>
                <a:latin typeface="Times New Roman"/>
                <a:cs typeface="Times New Roman"/>
              </a:rPr>
              <a:t>– 145, LGF, </a:t>
            </a:r>
            <a:r>
              <a:rPr sz="2000" b="1" spc="-20" dirty="0" err="1" smtClean="0">
                <a:solidFill>
                  <a:srgbClr val="1F487C"/>
                </a:solidFill>
                <a:latin typeface="Times New Roman"/>
                <a:cs typeface="Times New Roman"/>
              </a:rPr>
              <a:t>Chattarpur</a:t>
            </a:r>
            <a:r>
              <a:rPr lang="en-IN" sz="2000" b="1" spc="-20" dirty="0" smtClean="0">
                <a:solidFill>
                  <a:srgbClr val="1F487C"/>
                </a:solidFill>
                <a:latin typeface="Times New Roman"/>
                <a:cs typeface="Times New Roman"/>
              </a:rPr>
              <a:t> Enclave</a:t>
            </a:r>
            <a:r>
              <a:rPr sz="2000" b="1" spc="-20" dirty="0" smtClean="0">
                <a:solidFill>
                  <a:srgbClr val="1F487C"/>
                </a:solidFill>
                <a:latin typeface="Times New Roman"/>
                <a:cs typeface="Times New Roman"/>
              </a:rPr>
              <a:t>, </a:t>
            </a:r>
            <a:r>
              <a:rPr lang="en-IN" sz="2000" b="1" spc="-20" dirty="0" smtClean="0">
                <a:solidFill>
                  <a:srgbClr val="1F487C"/>
                </a:solidFill>
                <a:latin typeface="Times New Roman"/>
                <a:cs typeface="Times New Roman"/>
              </a:rPr>
              <a:t>Phase – II, New Delhi -110074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IN" sz="2000" b="1" dirty="0" smtClean="0">
                <a:solidFill>
                  <a:srgbClr val="1F487C"/>
                </a:solidFill>
                <a:latin typeface="Times New Roman"/>
                <a:cs typeface="Times New Roman"/>
              </a:rPr>
              <a:t>Phone No.</a:t>
            </a:r>
            <a:r>
              <a:rPr sz="2000" b="1" spc="-120" dirty="0" smtClean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2000" b="1" dirty="0" smtClean="0">
                <a:solidFill>
                  <a:srgbClr val="1F487C"/>
                </a:solidFill>
                <a:latin typeface="Times New Roman"/>
                <a:cs typeface="Times New Roman"/>
              </a:rPr>
              <a:t>98734</a:t>
            </a:r>
            <a:r>
              <a:rPr lang="en-IN" sz="2000" b="1" dirty="0" smtClean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2000" b="1" dirty="0" smtClean="0">
                <a:solidFill>
                  <a:srgbClr val="1F487C"/>
                </a:solidFill>
                <a:latin typeface="Times New Roman"/>
                <a:cs typeface="Times New Roman"/>
              </a:rPr>
              <a:t>14834</a:t>
            </a:r>
            <a:r>
              <a:rPr lang="en-IN" sz="2000" b="1" dirty="0" smtClean="0">
                <a:solidFill>
                  <a:srgbClr val="1F487C"/>
                </a:solidFill>
                <a:latin typeface="Times New Roman"/>
                <a:cs typeface="Times New Roman"/>
              </a:rPr>
              <a:t>, 97115 45789</a:t>
            </a: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spc="-5" dirty="0">
                <a:solidFill>
                  <a:srgbClr val="1F487C"/>
                </a:solidFill>
                <a:latin typeface="Times New Roman"/>
                <a:cs typeface="Times New Roman"/>
                <a:hlinkClick r:id="rId2"/>
              </a:rPr>
              <a:t>www.classicmaintenance.in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24840" y="413004"/>
            <a:ext cx="8602980" cy="3078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79620" y="401828"/>
            <a:ext cx="297357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 smtClean="0">
                <a:solidFill>
                  <a:srgbClr val="FFFFFF"/>
                </a:solidFill>
                <a:latin typeface="Carlito"/>
                <a:cs typeface="Carlito"/>
              </a:rPr>
              <a:t>www.classic</a:t>
            </a:r>
            <a:r>
              <a:rPr sz="1800" spc="-5" dirty="0" smtClean="0">
                <a:solidFill>
                  <a:srgbClr val="FFFFFF"/>
                </a:solidFill>
                <a:latin typeface="Carlito"/>
                <a:cs typeface="Carlito"/>
              </a:rPr>
              <a:t>maintenance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26948" y="6111240"/>
            <a:ext cx="8546592" cy="3093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132326" y="2763977"/>
            <a:ext cx="3376929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10" dirty="0">
                <a:solidFill>
                  <a:srgbClr val="1F487C"/>
                </a:solidFill>
                <a:latin typeface="Carlito"/>
                <a:cs typeface="Carlito"/>
              </a:rPr>
              <a:t>Thanks……..</a:t>
            </a:r>
            <a:endParaRPr sz="54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888223" y="57911"/>
            <a:ext cx="2017775" cy="7117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24840" y="413004"/>
            <a:ext cx="8602980" cy="307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79620" y="401828"/>
            <a:ext cx="297357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 smtClean="0">
                <a:solidFill>
                  <a:srgbClr val="FFFFFF"/>
                </a:solidFill>
                <a:latin typeface="Carlito"/>
                <a:cs typeface="Carlito"/>
              </a:rPr>
              <a:t>www.classic</a:t>
            </a:r>
            <a:r>
              <a:rPr sz="1800" spc="-5" dirty="0" smtClean="0">
                <a:solidFill>
                  <a:srgbClr val="FFFFFF"/>
                </a:solidFill>
                <a:latin typeface="Carlito"/>
                <a:cs typeface="Carlito"/>
              </a:rPr>
              <a:t>maintenance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17016" y="796290"/>
            <a:ext cx="73082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Brief Profile – Cleaning</a:t>
            </a:r>
            <a:r>
              <a:rPr spc="25" dirty="0"/>
              <a:t> </a:t>
            </a:r>
            <a:r>
              <a:rPr spc="-5" dirty="0"/>
              <a:t>Services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24636" y="1653031"/>
            <a:ext cx="8422640" cy="411074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Times New Roman"/>
                <a:cs typeface="Times New Roman"/>
              </a:rPr>
              <a:t>CMS - Classic Maintenance Services </a:t>
            </a:r>
            <a:r>
              <a:rPr sz="2200" spc="-5" dirty="0" smtClean="0">
                <a:latin typeface="Times New Roman"/>
                <a:cs typeface="Times New Roman"/>
              </a:rPr>
              <a:t>is </a:t>
            </a:r>
            <a:r>
              <a:rPr sz="2200" spc="-5" dirty="0">
                <a:latin typeface="Times New Roman"/>
                <a:cs typeface="Times New Roman"/>
              </a:rPr>
              <a:t>a </a:t>
            </a:r>
            <a:r>
              <a:rPr sz="2200" dirty="0">
                <a:latin typeface="Times New Roman"/>
                <a:cs typeface="Times New Roman"/>
              </a:rPr>
              <a:t>one-stop solution for </a:t>
            </a:r>
            <a:r>
              <a:rPr sz="2200" spc="-5" dirty="0">
                <a:latin typeface="Times New Roman"/>
                <a:cs typeface="Times New Roman"/>
              </a:rPr>
              <a:t>all  </a:t>
            </a:r>
            <a:r>
              <a:rPr sz="2200" dirty="0">
                <a:latin typeface="Times New Roman"/>
                <a:cs typeface="Times New Roman"/>
              </a:rPr>
              <a:t>your </a:t>
            </a:r>
            <a:r>
              <a:rPr sz="2200" spc="-5" dirty="0">
                <a:latin typeface="Times New Roman"/>
                <a:cs typeface="Times New Roman"/>
              </a:rPr>
              <a:t>cleaning requirements. Our services include, daily </a:t>
            </a:r>
            <a:r>
              <a:rPr sz="2200" spc="-10" dirty="0">
                <a:latin typeface="Times New Roman"/>
                <a:cs typeface="Times New Roman"/>
              </a:rPr>
              <a:t>office </a:t>
            </a:r>
            <a:r>
              <a:rPr sz="2200" spc="-5" dirty="0">
                <a:latin typeface="Times New Roman"/>
                <a:cs typeface="Times New Roman"/>
              </a:rPr>
              <a:t>cleaning,  carpet cleaning, hard </a:t>
            </a:r>
            <a:r>
              <a:rPr sz="2200" dirty="0">
                <a:latin typeface="Times New Roman"/>
                <a:cs typeface="Times New Roman"/>
              </a:rPr>
              <a:t>floor </a:t>
            </a:r>
            <a:r>
              <a:rPr sz="2200" spc="-5" dirty="0">
                <a:latin typeface="Times New Roman"/>
                <a:cs typeface="Times New Roman"/>
              </a:rPr>
              <a:t>cleaning and polishing, washroom </a:t>
            </a:r>
            <a:r>
              <a:rPr sz="2200" dirty="0">
                <a:latin typeface="Times New Roman"/>
                <a:cs typeface="Times New Roman"/>
              </a:rPr>
              <a:t>hygiene,  </a:t>
            </a:r>
            <a:r>
              <a:rPr sz="2200" spc="-5" dirty="0">
                <a:latin typeface="Times New Roman"/>
                <a:cs typeface="Times New Roman"/>
              </a:rPr>
              <a:t>window </a:t>
            </a:r>
            <a:r>
              <a:rPr sz="2200" spc="-10" dirty="0">
                <a:latin typeface="Times New Roman"/>
                <a:cs typeface="Times New Roman"/>
              </a:rPr>
              <a:t>and </a:t>
            </a:r>
            <a:r>
              <a:rPr sz="2200" spc="-5" dirty="0">
                <a:latin typeface="Times New Roman"/>
                <a:cs typeface="Times New Roman"/>
              </a:rPr>
              <a:t>façade cleaning and janitorial services. </a:t>
            </a:r>
            <a:r>
              <a:rPr sz="2200" spc="-95" dirty="0">
                <a:latin typeface="Times New Roman"/>
                <a:cs typeface="Times New Roman"/>
              </a:rPr>
              <a:t>We </a:t>
            </a:r>
            <a:r>
              <a:rPr sz="2200" spc="-10" dirty="0">
                <a:latin typeface="Times New Roman"/>
                <a:cs typeface="Times New Roman"/>
              </a:rPr>
              <a:t>offer </a:t>
            </a:r>
            <a:r>
              <a:rPr sz="2200" spc="-5" dirty="0">
                <a:latin typeface="Times New Roman"/>
                <a:cs typeface="Times New Roman"/>
              </a:rPr>
              <a:t>complete  cleaning solutions for businesses of any size! </a:t>
            </a:r>
            <a:r>
              <a:rPr sz="2200" spc="-95" dirty="0">
                <a:latin typeface="Times New Roman"/>
                <a:cs typeface="Times New Roman"/>
              </a:rPr>
              <a:t>We </a:t>
            </a:r>
            <a:r>
              <a:rPr sz="2200" spc="-10" dirty="0">
                <a:latin typeface="Times New Roman"/>
                <a:cs typeface="Times New Roman"/>
              </a:rPr>
              <a:t>offer </a:t>
            </a:r>
            <a:r>
              <a:rPr sz="2200" spc="-5" dirty="0">
                <a:latin typeface="Times New Roman"/>
                <a:cs typeface="Times New Roman"/>
              </a:rPr>
              <a:t>our services </a:t>
            </a:r>
            <a:r>
              <a:rPr sz="2200" dirty="0">
                <a:latin typeface="Times New Roman"/>
                <a:cs typeface="Times New Roman"/>
              </a:rPr>
              <a:t>for </a:t>
            </a:r>
            <a:r>
              <a:rPr sz="2200" spc="-5" dirty="0">
                <a:latin typeface="Times New Roman"/>
                <a:cs typeface="Times New Roman"/>
              </a:rPr>
              <a:t>all  </a:t>
            </a:r>
            <a:r>
              <a:rPr sz="2200" dirty="0">
                <a:latin typeface="Times New Roman"/>
                <a:cs typeface="Times New Roman"/>
              </a:rPr>
              <a:t>type </a:t>
            </a:r>
            <a:r>
              <a:rPr sz="2200" spc="-5" dirty="0">
                <a:latin typeface="Times New Roman"/>
                <a:cs typeface="Times New Roman"/>
              </a:rPr>
              <a:t>of industries, </a:t>
            </a:r>
            <a:r>
              <a:rPr sz="2200" spc="-10" dirty="0">
                <a:latin typeface="Times New Roman"/>
                <a:cs typeface="Times New Roman"/>
              </a:rPr>
              <a:t>commercial </a:t>
            </a:r>
            <a:r>
              <a:rPr sz="2200" spc="-5" dirty="0">
                <a:latin typeface="Times New Roman"/>
                <a:cs typeface="Times New Roman"/>
              </a:rPr>
              <a:t>spaces, apartments and residential  complexes.</a:t>
            </a: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300" dirty="0">
              <a:latin typeface="Times New Roman"/>
              <a:cs typeface="Times New Roman"/>
            </a:endParaRPr>
          </a:p>
          <a:p>
            <a:pPr marL="12700" marR="480695">
              <a:lnSpc>
                <a:spcPct val="100000"/>
              </a:lnSpc>
            </a:pPr>
            <a:r>
              <a:rPr sz="2200" spc="-95" dirty="0">
                <a:latin typeface="Times New Roman"/>
                <a:cs typeface="Times New Roman"/>
              </a:rPr>
              <a:t>We </a:t>
            </a:r>
            <a:r>
              <a:rPr sz="2200" spc="-5" dirty="0">
                <a:latin typeface="Times New Roman"/>
                <a:cs typeface="Times New Roman"/>
              </a:rPr>
              <a:t>are always available to assist customers, through our 24/7 response  centre. </a:t>
            </a:r>
            <a:r>
              <a:rPr sz="2200" spc="-95" dirty="0">
                <a:latin typeface="Times New Roman"/>
                <a:cs typeface="Times New Roman"/>
              </a:rPr>
              <a:t>We </a:t>
            </a:r>
            <a:r>
              <a:rPr sz="2200" spc="-5" dirty="0">
                <a:latin typeface="Times New Roman"/>
                <a:cs typeface="Times New Roman"/>
              </a:rPr>
              <a:t>can respond quickly and </a:t>
            </a:r>
            <a:r>
              <a:rPr sz="2200" spc="-10" dirty="0">
                <a:latin typeface="Times New Roman"/>
                <a:cs typeface="Times New Roman"/>
              </a:rPr>
              <a:t>efficiently </a:t>
            </a:r>
            <a:r>
              <a:rPr sz="2200" spc="-5" dirty="0">
                <a:latin typeface="Times New Roman"/>
                <a:cs typeface="Times New Roman"/>
              </a:rPr>
              <a:t>to all our client's</a:t>
            </a:r>
            <a:r>
              <a:rPr sz="2200" spc="2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needs.</a:t>
            </a: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200" spc="-95" dirty="0">
                <a:latin typeface="Times New Roman"/>
                <a:cs typeface="Times New Roman"/>
              </a:rPr>
              <a:t>We </a:t>
            </a:r>
            <a:r>
              <a:rPr sz="2200" dirty="0">
                <a:latin typeface="Times New Roman"/>
                <a:cs typeface="Times New Roman"/>
              </a:rPr>
              <a:t>pride </a:t>
            </a:r>
            <a:r>
              <a:rPr sz="2200" spc="-5" dirty="0">
                <a:latin typeface="Times New Roman"/>
                <a:cs typeface="Times New Roman"/>
              </a:rPr>
              <a:t>ourselves on </a:t>
            </a:r>
            <a:r>
              <a:rPr sz="2200" dirty="0">
                <a:latin typeface="Times New Roman"/>
                <a:cs typeface="Times New Roman"/>
              </a:rPr>
              <a:t>providing </a:t>
            </a:r>
            <a:r>
              <a:rPr sz="2200" spc="-5" dirty="0">
                <a:latin typeface="Times New Roman"/>
                <a:cs typeface="Times New Roman"/>
              </a:rPr>
              <a:t>efficient and professional service,</a:t>
            </a:r>
            <a:r>
              <a:rPr sz="2200" spc="14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suited</a:t>
            </a:r>
            <a:endParaRPr sz="2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Times New Roman"/>
                <a:cs typeface="Times New Roman"/>
              </a:rPr>
              <a:t>to respond to the individual needs of our </a:t>
            </a:r>
            <a:r>
              <a:rPr sz="2200" spc="-10" dirty="0">
                <a:latin typeface="Times New Roman"/>
                <a:cs typeface="Times New Roman"/>
              </a:rPr>
              <a:t>esteemed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Clients.</a:t>
            </a: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6948" y="6225540"/>
            <a:ext cx="8546592" cy="3093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7888223" y="7620"/>
            <a:ext cx="2018030" cy="818515"/>
            <a:chOff x="7888223" y="7620"/>
            <a:chExt cx="2018030" cy="818515"/>
          </a:xfrm>
        </p:grpSpPr>
        <p:sp>
          <p:nvSpPr>
            <p:cNvPr id="8" name="object 8"/>
            <p:cNvSpPr/>
            <p:nvPr/>
          </p:nvSpPr>
          <p:spPr>
            <a:xfrm>
              <a:off x="8299703" y="7620"/>
              <a:ext cx="1603248" cy="81838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888223" y="57912"/>
              <a:ext cx="2017775" cy="71170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5868" y="1649984"/>
            <a:ext cx="8286750" cy="3549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4659" marR="5080" indent="2540">
              <a:lnSpc>
                <a:spcPct val="100000"/>
              </a:lnSpc>
              <a:spcBef>
                <a:spcPts val="100"/>
              </a:spcBef>
              <a:tabLst>
                <a:tab pos="3025775" algn="l"/>
              </a:tabLst>
            </a:pPr>
            <a:r>
              <a:rPr sz="2700" spc="-114" dirty="0">
                <a:latin typeface="Times New Roman"/>
                <a:cs typeface="Times New Roman"/>
              </a:rPr>
              <a:t>We </a:t>
            </a:r>
            <a:r>
              <a:rPr sz="2700" spc="-5" dirty="0">
                <a:latin typeface="Times New Roman"/>
                <a:cs typeface="Times New Roman"/>
              </a:rPr>
              <a:t>see </a:t>
            </a:r>
            <a:r>
              <a:rPr sz="2700" dirty="0">
                <a:latin typeface="Times New Roman"/>
                <a:cs typeface="Times New Roman"/>
              </a:rPr>
              <a:t>a </a:t>
            </a:r>
            <a:r>
              <a:rPr sz="2700" spc="-5" dirty="0">
                <a:latin typeface="Times New Roman"/>
                <a:cs typeface="Times New Roman"/>
              </a:rPr>
              <a:t>multi </a:t>
            </a:r>
            <a:r>
              <a:rPr sz="2700" dirty="0">
                <a:latin typeface="Times New Roman"/>
                <a:cs typeface="Times New Roman"/>
              </a:rPr>
              <a:t>skilled workforce, which consists of team  players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who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have	pride of ownership, translating  </a:t>
            </a:r>
            <a:r>
              <a:rPr sz="2700" spc="-5" dirty="0">
                <a:latin typeface="Times New Roman"/>
                <a:cs typeface="Times New Roman"/>
              </a:rPr>
              <a:t>organizational </a:t>
            </a:r>
            <a:r>
              <a:rPr sz="2700" dirty="0">
                <a:latin typeface="Times New Roman"/>
                <a:cs typeface="Times New Roman"/>
              </a:rPr>
              <a:t>vision into</a:t>
            </a:r>
            <a:r>
              <a:rPr sz="2700" spc="-65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reality.</a:t>
            </a: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45"/>
              </a:spcBef>
            </a:pPr>
            <a:r>
              <a:rPr sz="3800" dirty="0">
                <a:solidFill>
                  <a:srgbClr val="375F92"/>
                </a:solidFill>
                <a:latin typeface="Arial"/>
                <a:cs typeface="Arial"/>
              </a:rPr>
              <a:t>Mission</a:t>
            </a:r>
            <a:endParaRPr sz="3800">
              <a:latin typeface="Arial"/>
              <a:cs typeface="Arial"/>
            </a:endParaRPr>
          </a:p>
          <a:p>
            <a:pPr marL="418465" marR="1253490">
              <a:lnSpc>
                <a:spcPct val="100000"/>
              </a:lnSpc>
              <a:spcBef>
                <a:spcPts val="1789"/>
              </a:spcBef>
            </a:pPr>
            <a:r>
              <a:rPr sz="2700" spc="-5" dirty="0">
                <a:latin typeface="Times New Roman"/>
                <a:cs typeface="Times New Roman"/>
              </a:rPr>
              <a:t>Our </a:t>
            </a:r>
            <a:r>
              <a:rPr sz="2700" dirty="0">
                <a:latin typeface="Times New Roman"/>
                <a:cs typeface="Times New Roman"/>
              </a:rPr>
              <a:t>Mission </a:t>
            </a:r>
            <a:r>
              <a:rPr sz="2700" spc="-5" dirty="0">
                <a:latin typeface="Times New Roman"/>
                <a:cs typeface="Times New Roman"/>
              </a:rPr>
              <a:t>is </a:t>
            </a:r>
            <a:r>
              <a:rPr sz="2700" dirty="0">
                <a:latin typeface="Times New Roman"/>
                <a:cs typeface="Times New Roman"/>
              </a:rPr>
              <a:t>to be the </a:t>
            </a:r>
            <a:r>
              <a:rPr sz="2700" spc="-10" dirty="0">
                <a:latin typeface="Times New Roman"/>
                <a:cs typeface="Times New Roman"/>
              </a:rPr>
              <a:t>most </a:t>
            </a:r>
            <a:r>
              <a:rPr sz="2700" dirty="0">
                <a:latin typeface="Times New Roman"/>
                <a:cs typeface="Times New Roman"/>
              </a:rPr>
              <a:t>successful</a:t>
            </a:r>
            <a:r>
              <a:rPr sz="2700" spc="-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facility  </a:t>
            </a:r>
            <a:r>
              <a:rPr sz="2700" spc="-5" dirty="0">
                <a:latin typeface="Times New Roman"/>
                <a:cs typeface="Times New Roman"/>
              </a:rPr>
              <a:t>management company </a:t>
            </a:r>
            <a:r>
              <a:rPr sz="2700" dirty="0">
                <a:latin typeface="Times New Roman"/>
                <a:cs typeface="Times New Roman"/>
              </a:rPr>
              <a:t>in the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world.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1893" y="896874"/>
            <a:ext cx="1331595" cy="60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00" spc="-80" dirty="0"/>
              <a:t>V</a:t>
            </a:r>
            <a:r>
              <a:rPr sz="3800" dirty="0"/>
              <a:t>ision</a:t>
            </a:r>
            <a:endParaRPr sz="3800"/>
          </a:p>
        </p:txBody>
      </p:sp>
      <p:sp>
        <p:nvSpPr>
          <p:cNvPr id="4" name="object 4"/>
          <p:cNvSpPr/>
          <p:nvPr/>
        </p:nvSpPr>
        <p:spPr>
          <a:xfrm>
            <a:off x="624840" y="413004"/>
            <a:ext cx="8602980" cy="307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79620" y="401828"/>
            <a:ext cx="297357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 smtClean="0">
                <a:solidFill>
                  <a:srgbClr val="FFFFFF"/>
                </a:solidFill>
                <a:latin typeface="Carlito"/>
                <a:cs typeface="Carlito"/>
              </a:rPr>
              <a:t>www.classic</a:t>
            </a:r>
            <a:r>
              <a:rPr sz="1800" spc="-5" dirty="0" smtClean="0">
                <a:solidFill>
                  <a:srgbClr val="FFFFFF"/>
                </a:solidFill>
                <a:latin typeface="Carlito"/>
                <a:cs typeface="Carlito"/>
              </a:rPr>
              <a:t>maintenance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6948" y="6111240"/>
            <a:ext cx="8546592" cy="3093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88223" y="57911"/>
            <a:ext cx="2017775" cy="7117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1893" y="789812"/>
            <a:ext cx="34105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Why</a:t>
            </a:r>
            <a:r>
              <a:rPr spc="-65" dirty="0"/>
              <a:t> </a:t>
            </a:r>
            <a:r>
              <a:rPr spc="-5" dirty="0"/>
              <a:t>outsource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7471" y="1527656"/>
            <a:ext cx="7676515" cy="446214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81000" indent="-368935">
              <a:lnSpc>
                <a:spcPct val="100000"/>
              </a:lnSpc>
              <a:spcBef>
                <a:spcPts val="465"/>
              </a:spcBef>
              <a:buClr>
                <a:srgbClr val="1F487C"/>
              </a:buClr>
              <a:buFont typeface="Wingdings"/>
              <a:buChar char=""/>
              <a:tabLst>
                <a:tab pos="381000" algn="l"/>
                <a:tab pos="381635" algn="l"/>
              </a:tabLst>
            </a:pPr>
            <a:r>
              <a:rPr sz="3000" spc="-105" dirty="0">
                <a:latin typeface="Times New Roman"/>
                <a:cs typeface="Times New Roman"/>
              </a:rPr>
              <a:t>To </a:t>
            </a:r>
            <a:r>
              <a:rPr sz="3000" spc="-5" dirty="0">
                <a:latin typeface="Times New Roman"/>
                <a:cs typeface="Times New Roman"/>
              </a:rPr>
              <a:t>concentrate </a:t>
            </a:r>
            <a:r>
              <a:rPr sz="3000" dirty="0">
                <a:latin typeface="Times New Roman"/>
                <a:cs typeface="Times New Roman"/>
              </a:rPr>
              <a:t>on </a:t>
            </a:r>
            <a:r>
              <a:rPr sz="3000" spc="-5" dirty="0">
                <a:latin typeface="Times New Roman"/>
                <a:cs typeface="Times New Roman"/>
              </a:rPr>
              <a:t>the </a:t>
            </a:r>
            <a:r>
              <a:rPr sz="3000" dirty="0">
                <a:latin typeface="Times New Roman"/>
                <a:cs typeface="Times New Roman"/>
              </a:rPr>
              <a:t>core</a:t>
            </a:r>
            <a:r>
              <a:rPr sz="3000" spc="16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business</a:t>
            </a:r>
            <a:endParaRPr sz="3000">
              <a:latin typeface="Times New Roman"/>
              <a:cs typeface="Times New Roman"/>
            </a:endParaRPr>
          </a:p>
          <a:p>
            <a:pPr marL="381000" indent="-368935">
              <a:lnSpc>
                <a:spcPct val="100000"/>
              </a:lnSpc>
              <a:spcBef>
                <a:spcPts val="360"/>
              </a:spcBef>
              <a:buClr>
                <a:srgbClr val="1F487C"/>
              </a:buClr>
              <a:buFont typeface="Wingdings"/>
              <a:buChar char=""/>
              <a:tabLst>
                <a:tab pos="381000" algn="l"/>
                <a:tab pos="381635" algn="l"/>
              </a:tabLst>
            </a:pPr>
            <a:r>
              <a:rPr sz="3000" spc="-5" dirty="0">
                <a:latin typeface="Times New Roman"/>
                <a:cs typeface="Times New Roman"/>
              </a:rPr>
              <a:t>Operational</a:t>
            </a:r>
            <a:r>
              <a:rPr sz="3000" spc="2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Expertise</a:t>
            </a:r>
            <a:endParaRPr sz="3000">
              <a:latin typeface="Times New Roman"/>
              <a:cs typeface="Times New Roman"/>
            </a:endParaRPr>
          </a:p>
          <a:p>
            <a:pPr marL="381000" indent="-368935">
              <a:lnSpc>
                <a:spcPct val="100000"/>
              </a:lnSpc>
              <a:spcBef>
                <a:spcPts val="360"/>
              </a:spcBef>
              <a:buClr>
                <a:srgbClr val="1F487C"/>
              </a:buClr>
              <a:buFont typeface="Wingdings"/>
              <a:buChar char=""/>
              <a:tabLst>
                <a:tab pos="381000" algn="l"/>
                <a:tab pos="381635" algn="l"/>
              </a:tabLst>
            </a:pPr>
            <a:r>
              <a:rPr sz="3000" dirty="0">
                <a:latin typeface="Times New Roman"/>
                <a:cs typeface="Times New Roman"/>
              </a:rPr>
              <a:t>Reducing </a:t>
            </a:r>
            <a:r>
              <a:rPr sz="3000" spc="-5" dirty="0">
                <a:latin typeface="Times New Roman"/>
                <a:cs typeface="Times New Roman"/>
              </a:rPr>
              <a:t>costs </a:t>
            </a:r>
            <a:r>
              <a:rPr sz="3000" dirty="0">
                <a:latin typeface="Times New Roman"/>
                <a:cs typeface="Times New Roman"/>
              </a:rPr>
              <a:t>and </a:t>
            </a:r>
            <a:r>
              <a:rPr sz="3000" spc="-5" dirty="0">
                <a:latin typeface="Times New Roman"/>
                <a:cs typeface="Times New Roman"/>
              </a:rPr>
              <a:t>improving</a:t>
            </a:r>
            <a:r>
              <a:rPr sz="3000" spc="4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services.</a:t>
            </a:r>
            <a:endParaRPr sz="3000">
              <a:latin typeface="Times New Roman"/>
              <a:cs typeface="Times New Roman"/>
            </a:endParaRPr>
          </a:p>
          <a:p>
            <a:pPr marL="381000" indent="-368935">
              <a:lnSpc>
                <a:spcPct val="100000"/>
              </a:lnSpc>
              <a:spcBef>
                <a:spcPts val="360"/>
              </a:spcBef>
              <a:buClr>
                <a:srgbClr val="1F487C"/>
              </a:buClr>
              <a:buFont typeface="Wingdings"/>
              <a:buChar char=""/>
              <a:tabLst>
                <a:tab pos="381000" algn="l"/>
                <a:tab pos="381635" algn="l"/>
              </a:tabLst>
            </a:pPr>
            <a:r>
              <a:rPr sz="3000" dirty="0">
                <a:latin typeface="Times New Roman"/>
                <a:cs typeface="Times New Roman"/>
              </a:rPr>
              <a:t>Reduce </a:t>
            </a:r>
            <a:r>
              <a:rPr sz="3000" spc="-5" dirty="0">
                <a:latin typeface="Times New Roman"/>
                <a:cs typeface="Times New Roman"/>
              </a:rPr>
              <a:t>risk </a:t>
            </a:r>
            <a:r>
              <a:rPr sz="3000" dirty="0">
                <a:latin typeface="Times New Roman"/>
                <a:cs typeface="Times New Roman"/>
              </a:rPr>
              <a:t>and </a:t>
            </a:r>
            <a:r>
              <a:rPr sz="3000" spc="-5" dirty="0">
                <a:latin typeface="Times New Roman"/>
                <a:cs typeface="Times New Roman"/>
              </a:rPr>
              <a:t>increase</a:t>
            </a:r>
            <a:r>
              <a:rPr sz="3000" spc="3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productivity</a:t>
            </a:r>
            <a:endParaRPr sz="3000">
              <a:latin typeface="Times New Roman"/>
              <a:cs typeface="Times New Roman"/>
            </a:endParaRPr>
          </a:p>
          <a:p>
            <a:pPr marL="381000" indent="-368935">
              <a:lnSpc>
                <a:spcPct val="100000"/>
              </a:lnSpc>
              <a:spcBef>
                <a:spcPts val="365"/>
              </a:spcBef>
              <a:buClr>
                <a:srgbClr val="1F487C"/>
              </a:buClr>
              <a:buFont typeface="Wingdings"/>
              <a:buChar char=""/>
              <a:tabLst>
                <a:tab pos="381000" algn="l"/>
                <a:tab pos="381635" algn="l"/>
              </a:tabLst>
            </a:pPr>
            <a:r>
              <a:rPr sz="3000" spc="-30" dirty="0">
                <a:latin typeface="Times New Roman"/>
                <a:cs typeface="Times New Roman"/>
              </a:rPr>
              <a:t>Avoidance </a:t>
            </a:r>
            <a:r>
              <a:rPr sz="3000" dirty="0">
                <a:latin typeface="Times New Roman"/>
                <a:cs typeface="Times New Roman"/>
              </a:rPr>
              <a:t>of capital</a:t>
            </a:r>
            <a:r>
              <a:rPr sz="3000" spc="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investments</a:t>
            </a:r>
            <a:endParaRPr sz="3000">
              <a:latin typeface="Times New Roman"/>
              <a:cs typeface="Times New Roman"/>
            </a:endParaRPr>
          </a:p>
          <a:p>
            <a:pPr marL="381000" indent="-368935">
              <a:lnSpc>
                <a:spcPct val="100000"/>
              </a:lnSpc>
              <a:spcBef>
                <a:spcPts val="360"/>
              </a:spcBef>
              <a:buClr>
                <a:srgbClr val="1F487C"/>
              </a:buClr>
              <a:buFont typeface="Wingdings"/>
              <a:buChar char=""/>
              <a:tabLst>
                <a:tab pos="381000" algn="l"/>
                <a:tab pos="381635" algn="l"/>
              </a:tabLst>
            </a:pPr>
            <a:r>
              <a:rPr sz="3000" dirty="0">
                <a:latin typeface="Times New Roman"/>
                <a:cs typeface="Times New Roman"/>
              </a:rPr>
              <a:t>Increase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flexibilities</a:t>
            </a:r>
            <a:endParaRPr sz="3000">
              <a:latin typeface="Times New Roman"/>
              <a:cs typeface="Times New Roman"/>
            </a:endParaRPr>
          </a:p>
          <a:p>
            <a:pPr marL="381000" indent="-368935">
              <a:lnSpc>
                <a:spcPct val="100000"/>
              </a:lnSpc>
              <a:spcBef>
                <a:spcPts val="360"/>
              </a:spcBef>
              <a:buClr>
                <a:srgbClr val="1F487C"/>
              </a:buClr>
              <a:buFont typeface="Wingdings"/>
              <a:buChar char=""/>
              <a:tabLst>
                <a:tab pos="381000" algn="l"/>
                <a:tab pos="381635" algn="l"/>
              </a:tabLst>
            </a:pPr>
            <a:r>
              <a:rPr sz="3000" dirty="0">
                <a:latin typeface="Times New Roman"/>
                <a:cs typeface="Times New Roman"/>
              </a:rPr>
              <a:t>Free from </a:t>
            </a:r>
            <a:r>
              <a:rPr sz="3000" spc="-5" dirty="0">
                <a:latin typeface="Times New Roman"/>
                <a:cs typeface="Times New Roman"/>
              </a:rPr>
              <a:t>statutory</a:t>
            </a:r>
            <a:r>
              <a:rPr sz="3000" spc="4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hurdle</a:t>
            </a:r>
            <a:endParaRPr sz="3000">
              <a:latin typeface="Times New Roman"/>
              <a:cs typeface="Times New Roman"/>
            </a:endParaRPr>
          </a:p>
          <a:p>
            <a:pPr marL="381000" marR="5080" indent="-368935">
              <a:lnSpc>
                <a:spcPts val="3240"/>
              </a:lnSpc>
              <a:spcBef>
                <a:spcPts val="770"/>
              </a:spcBef>
              <a:buClr>
                <a:srgbClr val="1F487C"/>
              </a:buClr>
              <a:buFont typeface="Wingdings"/>
              <a:buChar char=""/>
              <a:tabLst>
                <a:tab pos="381000" algn="l"/>
                <a:tab pos="381635" algn="l"/>
              </a:tabLst>
            </a:pPr>
            <a:r>
              <a:rPr sz="3000" spc="-5" dirty="0">
                <a:latin typeface="Times New Roman"/>
                <a:cs typeface="Times New Roman"/>
              </a:rPr>
              <a:t>Continuous </a:t>
            </a:r>
            <a:r>
              <a:rPr sz="3000" dirty="0">
                <a:latin typeface="Times New Roman"/>
                <a:cs typeface="Times New Roman"/>
              </a:rPr>
              <a:t>up </a:t>
            </a:r>
            <a:r>
              <a:rPr sz="3000" spc="-5" dirty="0">
                <a:latin typeface="Times New Roman"/>
                <a:cs typeface="Times New Roman"/>
              </a:rPr>
              <a:t>gradation </a:t>
            </a:r>
            <a:r>
              <a:rPr sz="3000" dirty="0">
                <a:latin typeface="Times New Roman"/>
                <a:cs typeface="Times New Roman"/>
              </a:rPr>
              <a:t>of </a:t>
            </a:r>
            <a:r>
              <a:rPr sz="3000" spc="-20" dirty="0">
                <a:latin typeface="Times New Roman"/>
                <a:cs typeface="Times New Roman"/>
              </a:rPr>
              <a:t>technology, </a:t>
            </a:r>
            <a:r>
              <a:rPr sz="3000" spc="-5" dirty="0">
                <a:latin typeface="Times New Roman"/>
                <a:cs typeface="Times New Roman"/>
              </a:rPr>
              <a:t>process  </a:t>
            </a:r>
            <a:r>
              <a:rPr sz="3000" dirty="0">
                <a:latin typeface="Times New Roman"/>
                <a:cs typeface="Times New Roman"/>
              </a:rPr>
              <a:t>and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method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24840" y="413004"/>
            <a:ext cx="8602980" cy="307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79620" y="401828"/>
            <a:ext cx="304977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 smtClean="0">
                <a:solidFill>
                  <a:srgbClr val="FFFFFF"/>
                </a:solidFill>
                <a:latin typeface="Carlito"/>
                <a:cs typeface="Carlito"/>
              </a:rPr>
              <a:t>www.classic</a:t>
            </a:r>
            <a:r>
              <a:rPr sz="1800" spc="-5" dirty="0" smtClean="0">
                <a:solidFill>
                  <a:srgbClr val="FFFFFF"/>
                </a:solidFill>
                <a:latin typeface="Carlito"/>
                <a:cs typeface="Carlito"/>
              </a:rPr>
              <a:t>maintenance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6948" y="6111240"/>
            <a:ext cx="8546592" cy="3093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88223" y="57911"/>
            <a:ext cx="2017775" cy="7117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5868" y="789812"/>
            <a:ext cx="29317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Client</a:t>
            </a:r>
            <a:r>
              <a:rPr spc="-55" dirty="0"/>
              <a:t> </a:t>
            </a:r>
            <a:r>
              <a:rPr spc="-5" dirty="0"/>
              <a:t>Desire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711" y="1646885"/>
            <a:ext cx="6511290" cy="44043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5760" indent="-353695">
              <a:lnSpc>
                <a:spcPct val="100000"/>
              </a:lnSpc>
              <a:spcBef>
                <a:spcPts val="105"/>
              </a:spcBef>
              <a:buClr>
                <a:srgbClr val="1F487C"/>
              </a:buClr>
              <a:buFont typeface="Wingdings"/>
              <a:buChar char=""/>
              <a:tabLst>
                <a:tab pos="365760" algn="l"/>
                <a:tab pos="366395" algn="l"/>
              </a:tabLst>
            </a:pPr>
            <a:r>
              <a:rPr sz="3200" dirty="0">
                <a:latin typeface="Times New Roman"/>
                <a:cs typeface="Times New Roman"/>
              </a:rPr>
              <a:t>Reliable services at an optimum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price</a:t>
            </a:r>
          </a:p>
          <a:p>
            <a:pPr marL="365760" indent="-353695">
              <a:lnSpc>
                <a:spcPct val="100000"/>
              </a:lnSpc>
              <a:spcBef>
                <a:spcPts val="2345"/>
              </a:spcBef>
              <a:buClr>
                <a:srgbClr val="1F487C"/>
              </a:buClr>
              <a:buFont typeface="Wingdings"/>
              <a:buChar char=""/>
              <a:tabLst>
                <a:tab pos="365760" algn="l"/>
                <a:tab pos="366395" algn="l"/>
              </a:tabLst>
            </a:pPr>
            <a:r>
              <a:rPr sz="3200" dirty="0">
                <a:latin typeface="Times New Roman"/>
                <a:cs typeface="Times New Roman"/>
              </a:rPr>
              <a:t>Faster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delivery</a:t>
            </a:r>
          </a:p>
          <a:p>
            <a:pPr marL="365760" indent="-353695">
              <a:lnSpc>
                <a:spcPct val="100000"/>
              </a:lnSpc>
              <a:spcBef>
                <a:spcPts val="2350"/>
              </a:spcBef>
              <a:buClr>
                <a:srgbClr val="1F487C"/>
              </a:buClr>
              <a:buFont typeface="Wingdings"/>
              <a:buChar char=""/>
              <a:tabLst>
                <a:tab pos="365760" algn="l"/>
                <a:tab pos="366395" algn="l"/>
              </a:tabLst>
            </a:pPr>
            <a:r>
              <a:rPr sz="3200" dirty="0">
                <a:latin typeface="Times New Roman"/>
                <a:cs typeface="Times New Roman"/>
              </a:rPr>
              <a:t>Prompt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response</a:t>
            </a:r>
          </a:p>
          <a:p>
            <a:pPr marL="365760" indent="-353695">
              <a:lnSpc>
                <a:spcPct val="100000"/>
              </a:lnSpc>
              <a:spcBef>
                <a:spcPts val="2340"/>
              </a:spcBef>
              <a:buClr>
                <a:srgbClr val="1F487C"/>
              </a:buClr>
              <a:buFont typeface="Wingdings"/>
              <a:buChar char=""/>
              <a:tabLst>
                <a:tab pos="365760" algn="l"/>
                <a:tab pos="366395" algn="l"/>
              </a:tabLst>
            </a:pPr>
            <a:r>
              <a:rPr sz="3200" dirty="0">
                <a:latin typeface="Times New Roman"/>
                <a:cs typeface="Times New Roman"/>
              </a:rPr>
              <a:t>Clean and safe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environment</a:t>
            </a:r>
          </a:p>
          <a:p>
            <a:pPr marL="365760" indent="-353695">
              <a:lnSpc>
                <a:spcPct val="100000"/>
              </a:lnSpc>
              <a:spcBef>
                <a:spcPts val="2340"/>
              </a:spcBef>
              <a:buClr>
                <a:srgbClr val="1F487C"/>
              </a:buClr>
              <a:buFont typeface="Wingdings"/>
              <a:buChar char=""/>
              <a:tabLst>
                <a:tab pos="365760" algn="l"/>
                <a:tab pos="366395" algn="l"/>
              </a:tabLst>
            </a:pPr>
            <a:r>
              <a:rPr sz="3200" dirty="0">
                <a:latin typeface="Times New Roman"/>
                <a:cs typeface="Times New Roman"/>
              </a:rPr>
              <a:t>Motivated work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force</a:t>
            </a:r>
          </a:p>
          <a:p>
            <a:pPr marL="365760" indent="-353695">
              <a:lnSpc>
                <a:spcPct val="100000"/>
              </a:lnSpc>
              <a:spcBef>
                <a:spcPts val="2055"/>
              </a:spcBef>
              <a:buClr>
                <a:srgbClr val="1F487C"/>
              </a:buClr>
              <a:buFont typeface="Wingdings"/>
              <a:buChar char=""/>
              <a:tabLst>
                <a:tab pos="365760" algn="l"/>
                <a:tab pos="366395" algn="l"/>
              </a:tabLst>
            </a:pPr>
            <a:r>
              <a:rPr sz="3200" dirty="0">
                <a:latin typeface="Times New Roman"/>
                <a:cs typeface="Times New Roman"/>
              </a:rPr>
              <a:t>One point contact for all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needs</a:t>
            </a:r>
          </a:p>
        </p:txBody>
      </p:sp>
      <p:sp>
        <p:nvSpPr>
          <p:cNvPr id="4" name="object 4"/>
          <p:cNvSpPr/>
          <p:nvPr/>
        </p:nvSpPr>
        <p:spPr>
          <a:xfrm>
            <a:off x="624840" y="409955"/>
            <a:ext cx="8602980" cy="307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79621" y="398221"/>
            <a:ext cx="312597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 smtClean="0">
                <a:solidFill>
                  <a:srgbClr val="FFFFFF"/>
                </a:solidFill>
                <a:latin typeface="Carlito"/>
                <a:cs typeface="Carlito"/>
              </a:rPr>
              <a:t>www.classic</a:t>
            </a:r>
            <a:r>
              <a:rPr sz="1800" spc="-5" dirty="0" smtClean="0">
                <a:solidFill>
                  <a:srgbClr val="FFFFFF"/>
                </a:solidFill>
                <a:latin typeface="Carlito"/>
                <a:cs typeface="Carlito"/>
              </a:rPr>
              <a:t>maintenance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r>
              <a:rPr sz="18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6948" y="6111240"/>
            <a:ext cx="8546592" cy="3093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88223" y="57911"/>
            <a:ext cx="2017775" cy="7117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5868" y="773937"/>
            <a:ext cx="65195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Our commitment to the</a:t>
            </a:r>
            <a:r>
              <a:rPr spc="25" dirty="0"/>
              <a:t> </a:t>
            </a:r>
            <a:r>
              <a:rPr spc="-5" dirty="0"/>
              <a:t>client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711" y="1648409"/>
            <a:ext cx="7659370" cy="3714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5760" indent="-353695">
              <a:lnSpc>
                <a:spcPct val="100000"/>
              </a:lnSpc>
              <a:spcBef>
                <a:spcPts val="100"/>
              </a:spcBef>
              <a:buClr>
                <a:srgbClr val="1F487C"/>
              </a:buClr>
              <a:buFont typeface="Wingdings"/>
              <a:buChar char=""/>
              <a:tabLst>
                <a:tab pos="365760" algn="l"/>
                <a:tab pos="366395" algn="l"/>
              </a:tabLst>
            </a:pPr>
            <a:r>
              <a:rPr sz="3300" dirty="0">
                <a:latin typeface="Times New Roman"/>
                <a:cs typeface="Times New Roman"/>
              </a:rPr>
              <a:t>Understand the </a:t>
            </a:r>
            <a:r>
              <a:rPr sz="3300" spc="-5" dirty="0">
                <a:latin typeface="Times New Roman"/>
                <a:cs typeface="Times New Roman"/>
              </a:rPr>
              <a:t>expectations </a:t>
            </a:r>
            <a:r>
              <a:rPr sz="3300" dirty="0">
                <a:latin typeface="Times New Roman"/>
                <a:cs typeface="Times New Roman"/>
              </a:rPr>
              <a:t>of the</a:t>
            </a:r>
            <a:r>
              <a:rPr sz="3300" spc="-7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Times New Roman"/>
                <a:cs typeface="Times New Roman"/>
              </a:rPr>
              <a:t>client</a:t>
            </a:r>
            <a:endParaRPr sz="3300">
              <a:latin typeface="Times New Roman"/>
              <a:cs typeface="Times New Roman"/>
            </a:endParaRPr>
          </a:p>
          <a:p>
            <a:pPr marL="365760" indent="-353695">
              <a:lnSpc>
                <a:spcPct val="100000"/>
              </a:lnSpc>
              <a:spcBef>
                <a:spcPts val="2380"/>
              </a:spcBef>
              <a:buClr>
                <a:srgbClr val="1F487C"/>
              </a:buClr>
              <a:buFont typeface="Wingdings"/>
              <a:buChar char=""/>
              <a:tabLst>
                <a:tab pos="365760" algn="l"/>
                <a:tab pos="366395" algn="l"/>
              </a:tabLst>
            </a:pPr>
            <a:r>
              <a:rPr sz="3300" spc="-5" dirty="0">
                <a:latin typeface="Times New Roman"/>
                <a:cs typeface="Times New Roman"/>
              </a:rPr>
              <a:t>Articulate </a:t>
            </a:r>
            <a:r>
              <a:rPr sz="3300" dirty="0">
                <a:latin typeface="Times New Roman"/>
                <a:cs typeface="Times New Roman"/>
              </a:rPr>
              <a:t>the</a:t>
            </a:r>
            <a:r>
              <a:rPr sz="3300" spc="-20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Times New Roman"/>
                <a:cs typeface="Times New Roman"/>
              </a:rPr>
              <a:t>Synergies</a:t>
            </a:r>
            <a:endParaRPr sz="3300">
              <a:latin typeface="Times New Roman"/>
              <a:cs typeface="Times New Roman"/>
            </a:endParaRPr>
          </a:p>
          <a:p>
            <a:pPr marL="365760" indent="-353695">
              <a:lnSpc>
                <a:spcPct val="100000"/>
              </a:lnSpc>
              <a:spcBef>
                <a:spcPts val="2390"/>
              </a:spcBef>
              <a:buClr>
                <a:srgbClr val="1F487C"/>
              </a:buClr>
              <a:buFont typeface="Wingdings"/>
              <a:buChar char=""/>
              <a:tabLst>
                <a:tab pos="365760" algn="l"/>
                <a:tab pos="366395" algn="l"/>
              </a:tabLst>
            </a:pPr>
            <a:r>
              <a:rPr sz="3300" dirty="0">
                <a:latin typeface="Times New Roman"/>
                <a:cs typeface="Times New Roman"/>
              </a:rPr>
              <a:t>Spell out </a:t>
            </a:r>
            <a:r>
              <a:rPr sz="3300" spc="-5" dirty="0">
                <a:latin typeface="Times New Roman"/>
                <a:cs typeface="Times New Roman"/>
              </a:rPr>
              <a:t>the strategy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options</a:t>
            </a:r>
            <a:endParaRPr sz="3300">
              <a:latin typeface="Times New Roman"/>
              <a:cs typeface="Times New Roman"/>
            </a:endParaRPr>
          </a:p>
          <a:p>
            <a:pPr marL="365760" indent="-353695">
              <a:lnSpc>
                <a:spcPct val="100000"/>
              </a:lnSpc>
              <a:spcBef>
                <a:spcPts val="2390"/>
              </a:spcBef>
              <a:buClr>
                <a:srgbClr val="1F487C"/>
              </a:buClr>
              <a:buFont typeface="Wingdings"/>
              <a:buChar char=""/>
              <a:tabLst>
                <a:tab pos="365760" algn="l"/>
                <a:tab pos="366395" algn="l"/>
              </a:tabLst>
            </a:pPr>
            <a:r>
              <a:rPr sz="3300" dirty="0">
                <a:latin typeface="Times New Roman"/>
                <a:cs typeface="Times New Roman"/>
              </a:rPr>
              <a:t>Arrive at a common strategy</a:t>
            </a:r>
            <a:r>
              <a:rPr sz="3300" spc="-7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plan</a:t>
            </a:r>
            <a:endParaRPr sz="3300">
              <a:latin typeface="Times New Roman"/>
              <a:cs typeface="Times New Roman"/>
            </a:endParaRPr>
          </a:p>
          <a:p>
            <a:pPr marL="365760" indent="-353695">
              <a:lnSpc>
                <a:spcPct val="100000"/>
              </a:lnSpc>
              <a:spcBef>
                <a:spcPts val="2085"/>
              </a:spcBef>
              <a:buClr>
                <a:srgbClr val="1F487C"/>
              </a:buClr>
              <a:buFont typeface="Wingdings"/>
              <a:buChar char=""/>
              <a:tabLst>
                <a:tab pos="365760" algn="l"/>
                <a:tab pos="366395" algn="l"/>
              </a:tabLst>
            </a:pPr>
            <a:r>
              <a:rPr sz="3300" spc="-5" dirty="0">
                <a:latin typeface="Times New Roman"/>
                <a:cs typeface="Times New Roman"/>
              </a:rPr>
              <a:t>Create </a:t>
            </a:r>
            <a:r>
              <a:rPr sz="3300" dirty="0">
                <a:latin typeface="Times New Roman"/>
                <a:cs typeface="Times New Roman"/>
              </a:rPr>
              <a:t>a win-win solution </a:t>
            </a:r>
            <a:r>
              <a:rPr sz="3300" spc="-5" dirty="0">
                <a:latin typeface="Times New Roman"/>
                <a:cs typeface="Times New Roman"/>
              </a:rPr>
              <a:t>and </a:t>
            </a:r>
            <a:r>
              <a:rPr sz="3300" dirty="0">
                <a:latin typeface="Times New Roman"/>
                <a:cs typeface="Times New Roman"/>
              </a:rPr>
              <a:t>implement</a:t>
            </a:r>
            <a:r>
              <a:rPr sz="3300" spc="-120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it</a:t>
            </a:r>
            <a:endParaRPr sz="3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24840" y="413004"/>
            <a:ext cx="8602980" cy="307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79620" y="401828"/>
            <a:ext cx="297357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 smtClean="0">
                <a:solidFill>
                  <a:srgbClr val="FFFFFF"/>
                </a:solidFill>
                <a:latin typeface="Carlito"/>
                <a:cs typeface="Carlito"/>
              </a:rPr>
              <a:t>www.classic</a:t>
            </a:r>
            <a:r>
              <a:rPr sz="1800" spc="-5" dirty="0" smtClean="0">
                <a:solidFill>
                  <a:srgbClr val="FFFFFF"/>
                </a:solidFill>
                <a:latin typeface="Carlito"/>
                <a:cs typeface="Carlito"/>
              </a:rPr>
              <a:t>maintenance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6948" y="6111240"/>
            <a:ext cx="8546592" cy="3093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08035" y="57911"/>
            <a:ext cx="1997963" cy="7117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5868" y="789812"/>
            <a:ext cx="31026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Our</a:t>
            </a:r>
            <a:r>
              <a:rPr spc="-45" dirty="0"/>
              <a:t> </a:t>
            </a:r>
            <a:r>
              <a:rPr spc="-5" dirty="0"/>
              <a:t>strengths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01420" y="1478762"/>
            <a:ext cx="8048625" cy="4217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2110" marR="409575" indent="-360045">
              <a:lnSpc>
                <a:spcPct val="115100"/>
              </a:lnSpc>
              <a:spcBef>
                <a:spcPts val="95"/>
              </a:spcBef>
              <a:buClr>
                <a:srgbClr val="1F487C"/>
              </a:buClr>
              <a:buFont typeface="Wingdings"/>
              <a:buChar char=""/>
              <a:tabLst>
                <a:tab pos="372110" algn="l"/>
                <a:tab pos="372745" algn="l"/>
                <a:tab pos="1649095" algn="l"/>
              </a:tabLst>
            </a:pPr>
            <a:r>
              <a:rPr sz="2600" dirty="0">
                <a:latin typeface="Times New Roman"/>
                <a:cs typeface="Times New Roman"/>
              </a:rPr>
              <a:t>Having own state of art, first of its kind, well equipped  training	institute.</a:t>
            </a:r>
            <a:endParaRPr sz="2600">
              <a:latin typeface="Times New Roman"/>
              <a:cs typeface="Times New Roman"/>
            </a:endParaRPr>
          </a:p>
          <a:p>
            <a:pPr marL="373380" indent="-361315">
              <a:lnSpc>
                <a:spcPct val="100000"/>
              </a:lnSpc>
              <a:spcBef>
                <a:spcPts val="2100"/>
              </a:spcBef>
              <a:buClr>
                <a:srgbClr val="1F487C"/>
              </a:buClr>
              <a:buFont typeface="Wingdings"/>
              <a:buChar char=""/>
              <a:tabLst>
                <a:tab pos="373380" algn="l"/>
                <a:tab pos="374015" algn="l"/>
                <a:tab pos="1640205" algn="l"/>
              </a:tabLst>
            </a:pPr>
            <a:r>
              <a:rPr sz="2600" dirty="0">
                <a:latin typeface="Times New Roman"/>
                <a:cs typeface="Times New Roman"/>
              </a:rPr>
              <a:t>99.27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%	client retention.</a:t>
            </a:r>
            <a:endParaRPr sz="2600">
              <a:latin typeface="Times New Roman"/>
              <a:cs typeface="Times New Roman"/>
            </a:endParaRPr>
          </a:p>
          <a:p>
            <a:pPr marL="373380" indent="-361315">
              <a:lnSpc>
                <a:spcPct val="100000"/>
              </a:lnSpc>
              <a:spcBef>
                <a:spcPts val="2090"/>
              </a:spcBef>
              <a:buClr>
                <a:srgbClr val="1F487C"/>
              </a:buClr>
              <a:buFont typeface="Wingdings"/>
              <a:buChar char=""/>
              <a:tabLst>
                <a:tab pos="373380" algn="l"/>
                <a:tab pos="374015" algn="l"/>
              </a:tabLst>
            </a:pPr>
            <a:r>
              <a:rPr sz="2600" spc="5" dirty="0">
                <a:latin typeface="Times New Roman"/>
                <a:cs typeface="Times New Roman"/>
              </a:rPr>
              <a:t>Our </a:t>
            </a:r>
            <a:r>
              <a:rPr sz="2600" spc="-10" dirty="0">
                <a:latin typeface="Times New Roman"/>
                <a:cs typeface="Times New Roman"/>
              </a:rPr>
              <a:t>staff </a:t>
            </a:r>
            <a:r>
              <a:rPr sz="2600" dirty="0">
                <a:latin typeface="Times New Roman"/>
                <a:cs typeface="Times New Roman"/>
              </a:rPr>
              <a:t>retention consistently remains above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90%.</a:t>
            </a:r>
            <a:endParaRPr sz="2600">
              <a:latin typeface="Times New Roman"/>
              <a:cs typeface="Times New Roman"/>
            </a:endParaRPr>
          </a:p>
          <a:p>
            <a:pPr marL="373380" indent="-361315">
              <a:lnSpc>
                <a:spcPct val="100000"/>
              </a:lnSpc>
              <a:spcBef>
                <a:spcPts val="2090"/>
              </a:spcBef>
              <a:buClr>
                <a:srgbClr val="1F487C"/>
              </a:buClr>
              <a:buFont typeface="Wingdings"/>
              <a:buChar char=""/>
              <a:tabLst>
                <a:tab pos="373380" algn="l"/>
                <a:tab pos="374015" algn="l"/>
              </a:tabLst>
            </a:pPr>
            <a:r>
              <a:rPr sz="2600" spc="5" dirty="0">
                <a:latin typeface="Times New Roman"/>
                <a:cs typeface="Times New Roman"/>
              </a:rPr>
              <a:t>100 </a:t>
            </a:r>
            <a:r>
              <a:rPr sz="2600" dirty="0">
                <a:latin typeface="Times New Roman"/>
                <a:cs typeface="Times New Roman"/>
              </a:rPr>
              <a:t>% compliance with all statutory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requirements.</a:t>
            </a:r>
            <a:endParaRPr sz="2600">
              <a:latin typeface="Times New Roman"/>
              <a:cs typeface="Times New Roman"/>
            </a:endParaRPr>
          </a:p>
          <a:p>
            <a:pPr marL="373380" indent="-361315">
              <a:lnSpc>
                <a:spcPct val="100000"/>
              </a:lnSpc>
              <a:spcBef>
                <a:spcPts val="2100"/>
              </a:spcBef>
              <a:buClr>
                <a:srgbClr val="1F487C"/>
              </a:buClr>
              <a:buFont typeface="Wingdings"/>
              <a:buChar char=""/>
              <a:tabLst>
                <a:tab pos="373380" algn="l"/>
                <a:tab pos="374015" algn="l"/>
              </a:tabLst>
            </a:pPr>
            <a:r>
              <a:rPr sz="2600" dirty="0">
                <a:latin typeface="Times New Roman"/>
                <a:cs typeface="Times New Roman"/>
              </a:rPr>
              <a:t>High level of business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ethics.</a:t>
            </a:r>
            <a:endParaRPr sz="2600">
              <a:latin typeface="Times New Roman"/>
              <a:cs typeface="Times New Roman"/>
            </a:endParaRPr>
          </a:p>
          <a:p>
            <a:pPr marL="373380" indent="-361315">
              <a:lnSpc>
                <a:spcPct val="100000"/>
              </a:lnSpc>
              <a:spcBef>
                <a:spcPts val="1850"/>
              </a:spcBef>
              <a:buClr>
                <a:srgbClr val="1F487C"/>
              </a:buClr>
              <a:buFont typeface="Wingdings"/>
              <a:buChar char=""/>
              <a:tabLst>
                <a:tab pos="373380" algn="l"/>
                <a:tab pos="374015" algn="l"/>
              </a:tabLst>
            </a:pPr>
            <a:r>
              <a:rPr sz="2600" dirty="0">
                <a:latin typeface="Times New Roman"/>
                <a:cs typeface="Times New Roman"/>
              </a:rPr>
              <a:t>Use best quality cleaning </a:t>
            </a:r>
            <a:r>
              <a:rPr sz="2600" spc="-5" dirty="0">
                <a:latin typeface="Times New Roman"/>
                <a:cs typeface="Times New Roman"/>
              </a:rPr>
              <a:t>materials </a:t>
            </a:r>
            <a:r>
              <a:rPr sz="2600" dirty="0">
                <a:latin typeface="Times New Roman"/>
                <a:cs typeface="Times New Roman"/>
              </a:rPr>
              <a:t>and </a:t>
            </a:r>
            <a:r>
              <a:rPr sz="2600" spc="-5" dirty="0">
                <a:latin typeface="Times New Roman"/>
                <a:cs typeface="Times New Roman"/>
              </a:rPr>
              <a:t>latest</a:t>
            </a:r>
            <a:r>
              <a:rPr sz="2600" spc="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equipments.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24840" y="413004"/>
            <a:ext cx="8602980" cy="307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79620" y="401828"/>
            <a:ext cx="297357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 smtClean="0">
                <a:solidFill>
                  <a:srgbClr val="FFFFFF"/>
                </a:solidFill>
                <a:latin typeface="Carlito"/>
                <a:cs typeface="Carlito"/>
              </a:rPr>
              <a:t>www.classic</a:t>
            </a:r>
            <a:r>
              <a:rPr sz="1800" spc="-5" dirty="0" smtClean="0">
                <a:solidFill>
                  <a:srgbClr val="FFFFFF"/>
                </a:solidFill>
                <a:latin typeface="Carlito"/>
                <a:cs typeface="Carlito"/>
              </a:rPr>
              <a:t>maintenance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6948" y="6111240"/>
            <a:ext cx="8546592" cy="3093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88223" y="57911"/>
            <a:ext cx="2017775" cy="7117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5868" y="758393"/>
            <a:ext cx="47688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Key Benefit to</a:t>
            </a:r>
            <a:r>
              <a:rPr spc="-40" dirty="0"/>
              <a:t> </a:t>
            </a:r>
            <a:r>
              <a:rPr dirty="0"/>
              <a:t>clients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01420" y="1459763"/>
            <a:ext cx="6316345" cy="4496435"/>
          </a:xfrm>
          <a:prstGeom prst="rect">
            <a:avLst/>
          </a:prstGeom>
        </p:spPr>
        <p:txBody>
          <a:bodyPr vert="horz" wrap="square" lIns="0" tIns="196850" rIns="0" bIns="0" rtlCol="0">
            <a:spAutoFit/>
          </a:bodyPr>
          <a:lstStyle/>
          <a:p>
            <a:pPr marL="373380" indent="-361315">
              <a:lnSpc>
                <a:spcPct val="100000"/>
              </a:lnSpc>
              <a:spcBef>
                <a:spcPts val="1550"/>
              </a:spcBef>
              <a:buClr>
                <a:srgbClr val="1F487C"/>
              </a:buClr>
              <a:buFont typeface="Wingdings"/>
              <a:buChar char=""/>
              <a:tabLst>
                <a:tab pos="373380" algn="l"/>
                <a:tab pos="374015" algn="l"/>
              </a:tabLst>
            </a:pPr>
            <a:r>
              <a:rPr sz="2500" spc="-5" dirty="0">
                <a:latin typeface="Times New Roman"/>
                <a:cs typeface="Times New Roman"/>
              </a:rPr>
              <a:t>Single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Window</a:t>
            </a:r>
            <a:endParaRPr sz="2500">
              <a:latin typeface="Times New Roman"/>
              <a:cs typeface="Times New Roman"/>
            </a:endParaRPr>
          </a:p>
          <a:p>
            <a:pPr marL="373380" indent="-361315">
              <a:lnSpc>
                <a:spcPct val="100000"/>
              </a:lnSpc>
              <a:spcBef>
                <a:spcPts val="1455"/>
              </a:spcBef>
              <a:buClr>
                <a:srgbClr val="1F487C"/>
              </a:buClr>
              <a:buFont typeface="Wingdings"/>
              <a:buChar char=""/>
              <a:tabLst>
                <a:tab pos="373380" algn="l"/>
                <a:tab pos="374015" algn="l"/>
              </a:tabLst>
            </a:pPr>
            <a:r>
              <a:rPr sz="2500" spc="-5" dirty="0">
                <a:latin typeface="Times New Roman"/>
                <a:cs typeface="Times New Roman"/>
              </a:rPr>
              <a:t>Better operational</a:t>
            </a:r>
            <a:r>
              <a:rPr sz="2500" spc="8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control</a:t>
            </a:r>
            <a:endParaRPr sz="2500">
              <a:latin typeface="Times New Roman"/>
              <a:cs typeface="Times New Roman"/>
            </a:endParaRPr>
          </a:p>
          <a:p>
            <a:pPr marL="373380" indent="-361315">
              <a:lnSpc>
                <a:spcPct val="100000"/>
              </a:lnSpc>
              <a:spcBef>
                <a:spcPts val="1450"/>
              </a:spcBef>
              <a:buClr>
                <a:srgbClr val="1F487C"/>
              </a:buClr>
              <a:buFont typeface="Wingdings"/>
              <a:buChar char=""/>
              <a:tabLst>
                <a:tab pos="373380" algn="l"/>
                <a:tab pos="374015" algn="l"/>
              </a:tabLst>
            </a:pPr>
            <a:r>
              <a:rPr sz="2500" spc="-5" dirty="0">
                <a:latin typeface="Times New Roman"/>
                <a:cs typeface="Times New Roman"/>
              </a:rPr>
              <a:t>Easy to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Operate</a:t>
            </a:r>
            <a:endParaRPr sz="2500">
              <a:latin typeface="Times New Roman"/>
              <a:cs typeface="Times New Roman"/>
            </a:endParaRPr>
          </a:p>
          <a:p>
            <a:pPr marL="373380" indent="-361315">
              <a:lnSpc>
                <a:spcPct val="100000"/>
              </a:lnSpc>
              <a:spcBef>
                <a:spcPts val="1445"/>
              </a:spcBef>
              <a:buClr>
                <a:srgbClr val="1F487C"/>
              </a:buClr>
              <a:buFont typeface="Wingdings"/>
              <a:buChar char=""/>
              <a:tabLst>
                <a:tab pos="373380" algn="l"/>
                <a:tab pos="374015" algn="l"/>
              </a:tabLst>
            </a:pPr>
            <a:r>
              <a:rPr sz="2500" spc="-95" dirty="0">
                <a:latin typeface="Times New Roman"/>
                <a:cs typeface="Times New Roman"/>
              </a:rPr>
              <a:t>To </a:t>
            </a:r>
            <a:r>
              <a:rPr sz="2500" spc="-5" dirty="0">
                <a:latin typeface="Times New Roman"/>
                <a:cs typeface="Times New Roman"/>
              </a:rPr>
              <a:t>minimize the operating cost of the</a:t>
            </a:r>
            <a:r>
              <a:rPr sz="2500" spc="32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business</a:t>
            </a:r>
            <a:endParaRPr sz="2500">
              <a:latin typeface="Times New Roman"/>
              <a:cs typeface="Times New Roman"/>
            </a:endParaRPr>
          </a:p>
          <a:p>
            <a:pPr marL="373380" indent="-361315">
              <a:lnSpc>
                <a:spcPct val="100000"/>
              </a:lnSpc>
              <a:spcBef>
                <a:spcPts val="1450"/>
              </a:spcBef>
              <a:buClr>
                <a:srgbClr val="1F487C"/>
              </a:buClr>
              <a:buFont typeface="Wingdings"/>
              <a:buChar char=""/>
              <a:tabLst>
                <a:tab pos="373380" algn="l"/>
                <a:tab pos="374015" algn="l"/>
              </a:tabLst>
            </a:pPr>
            <a:r>
              <a:rPr sz="2500" spc="-95" dirty="0">
                <a:latin typeface="Times New Roman"/>
                <a:cs typeface="Times New Roman"/>
              </a:rPr>
              <a:t>To </a:t>
            </a:r>
            <a:r>
              <a:rPr sz="2500" spc="-5" dirty="0">
                <a:latin typeface="Times New Roman"/>
                <a:cs typeface="Times New Roman"/>
              </a:rPr>
              <a:t>get best services within a fixed</a:t>
            </a:r>
            <a:r>
              <a:rPr sz="2500" spc="27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budget</a:t>
            </a:r>
            <a:endParaRPr sz="2500">
              <a:latin typeface="Times New Roman"/>
              <a:cs typeface="Times New Roman"/>
            </a:endParaRPr>
          </a:p>
          <a:p>
            <a:pPr marL="373380" indent="-361315">
              <a:lnSpc>
                <a:spcPct val="100000"/>
              </a:lnSpc>
              <a:spcBef>
                <a:spcPts val="1450"/>
              </a:spcBef>
              <a:buClr>
                <a:srgbClr val="1F487C"/>
              </a:buClr>
              <a:buFont typeface="Wingdings"/>
              <a:buChar char=""/>
              <a:tabLst>
                <a:tab pos="373380" algn="l"/>
                <a:tab pos="374015" algn="l"/>
                <a:tab pos="2434590" algn="l"/>
              </a:tabLst>
            </a:pPr>
            <a:r>
              <a:rPr sz="2500" dirty="0">
                <a:latin typeface="Times New Roman"/>
                <a:cs typeface="Times New Roman"/>
              </a:rPr>
              <a:t>Consistency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of	</a:t>
            </a:r>
            <a:r>
              <a:rPr sz="2500" dirty="0">
                <a:latin typeface="Times New Roman"/>
                <a:cs typeface="Times New Roman"/>
              </a:rPr>
              <a:t>better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quality</a:t>
            </a:r>
            <a:endParaRPr sz="2500">
              <a:latin typeface="Times New Roman"/>
              <a:cs typeface="Times New Roman"/>
            </a:endParaRPr>
          </a:p>
          <a:p>
            <a:pPr marL="373380" indent="-361315">
              <a:lnSpc>
                <a:spcPct val="100000"/>
              </a:lnSpc>
              <a:spcBef>
                <a:spcPts val="1455"/>
              </a:spcBef>
              <a:buClr>
                <a:srgbClr val="1F487C"/>
              </a:buClr>
              <a:buFont typeface="Wingdings"/>
              <a:buChar char=""/>
              <a:tabLst>
                <a:tab pos="373380" algn="l"/>
                <a:tab pos="374015" algn="l"/>
              </a:tabLst>
            </a:pPr>
            <a:r>
              <a:rPr sz="2500" spc="-10" dirty="0">
                <a:latin typeface="Times New Roman"/>
                <a:cs typeface="Times New Roman"/>
              </a:rPr>
              <a:t>Transparent </a:t>
            </a:r>
            <a:r>
              <a:rPr sz="2500" spc="-5" dirty="0">
                <a:latin typeface="Times New Roman"/>
                <a:cs typeface="Times New Roman"/>
              </a:rPr>
              <a:t>price structure</a:t>
            </a:r>
            <a:r>
              <a:rPr sz="2500" spc="15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contract</a:t>
            </a:r>
            <a:endParaRPr sz="2500">
              <a:latin typeface="Times New Roman"/>
              <a:cs typeface="Times New Roman"/>
            </a:endParaRPr>
          </a:p>
          <a:p>
            <a:pPr marL="373380" indent="-361315">
              <a:lnSpc>
                <a:spcPct val="100000"/>
              </a:lnSpc>
              <a:spcBef>
                <a:spcPts val="1045"/>
              </a:spcBef>
              <a:buClr>
                <a:srgbClr val="1F487C"/>
              </a:buClr>
              <a:buFont typeface="Wingdings"/>
              <a:buChar char=""/>
              <a:tabLst>
                <a:tab pos="373380" algn="l"/>
                <a:tab pos="374015" algn="l"/>
              </a:tabLst>
            </a:pPr>
            <a:r>
              <a:rPr sz="2500" spc="-15" dirty="0">
                <a:latin typeface="Times New Roman"/>
                <a:cs typeface="Times New Roman"/>
              </a:rPr>
              <a:t>Trained </a:t>
            </a:r>
            <a:r>
              <a:rPr sz="2500" spc="-5" dirty="0">
                <a:latin typeface="Times New Roman"/>
                <a:cs typeface="Times New Roman"/>
              </a:rPr>
              <a:t>manpower at all</a:t>
            </a:r>
            <a:r>
              <a:rPr sz="2500" spc="14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levels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24840" y="413004"/>
            <a:ext cx="8602980" cy="307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79620" y="401828"/>
            <a:ext cx="2973579" cy="290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 smtClean="0">
                <a:solidFill>
                  <a:srgbClr val="FFFFFF"/>
                </a:solidFill>
                <a:latin typeface="Carlito"/>
                <a:cs typeface="Carlito"/>
              </a:rPr>
              <a:t>www.classic</a:t>
            </a:r>
            <a:r>
              <a:rPr sz="1800" spc="-5" dirty="0" smtClean="0">
                <a:solidFill>
                  <a:srgbClr val="FFFFFF"/>
                </a:solidFill>
                <a:latin typeface="Carlito"/>
                <a:cs typeface="Carlito"/>
              </a:rPr>
              <a:t>maintenance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6948" y="6111240"/>
            <a:ext cx="8546592" cy="3093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88223" y="57911"/>
            <a:ext cx="2017775" cy="7117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1893" y="773937"/>
            <a:ext cx="23094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Why</a:t>
            </a:r>
            <a:r>
              <a:rPr spc="-85" dirty="0"/>
              <a:t> </a:t>
            </a:r>
            <a:r>
              <a:rPr spc="-5" dirty="0"/>
              <a:t>CMS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1320" marR="384175" indent="-268605">
              <a:lnSpc>
                <a:spcPct val="115100"/>
              </a:lnSpc>
              <a:spcBef>
                <a:spcPts val="100"/>
              </a:spcBef>
              <a:buClr>
                <a:srgbClr val="1F487C"/>
              </a:buClr>
              <a:buFont typeface="Wingdings"/>
              <a:buChar char=""/>
              <a:tabLst>
                <a:tab pos="401320" algn="l"/>
                <a:tab pos="401955" algn="l"/>
              </a:tabLst>
            </a:pPr>
            <a:r>
              <a:rPr dirty="0"/>
              <a:t>Industry experience for over decades in Facility</a:t>
            </a:r>
            <a:r>
              <a:rPr spc="-185" dirty="0"/>
              <a:t> </a:t>
            </a:r>
            <a:r>
              <a:rPr spc="-5" dirty="0"/>
              <a:t>Management  </a:t>
            </a:r>
            <a:r>
              <a:rPr dirty="0"/>
              <a:t>services.</a:t>
            </a:r>
          </a:p>
          <a:p>
            <a:pPr marL="401320" indent="-268605">
              <a:lnSpc>
                <a:spcPct val="100000"/>
              </a:lnSpc>
              <a:spcBef>
                <a:spcPts val="2005"/>
              </a:spcBef>
              <a:buClr>
                <a:srgbClr val="1F487C"/>
              </a:buClr>
              <a:buFont typeface="Wingdings"/>
              <a:buChar char=""/>
              <a:tabLst>
                <a:tab pos="401320" algn="l"/>
                <a:tab pos="401955" algn="l"/>
              </a:tabLst>
            </a:pPr>
            <a:r>
              <a:rPr dirty="0"/>
              <a:t>20 % low cost </a:t>
            </a:r>
            <a:r>
              <a:rPr spc="-5" dirty="0"/>
              <a:t>compare </a:t>
            </a:r>
            <a:r>
              <a:rPr dirty="0"/>
              <a:t>to</a:t>
            </a:r>
            <a:r>
              <a:rPr spc="-35" dirty="0"/>
              <a:t> </a:t>
            </a:r>
            <a:r>
              <a:rPr spc="-30" dirty="0"/>
              <a:t>MNC’s.</a:t>
            </a:r>
          </a:p>
          <a:p>
            <a:pPr marL="401320" indent="-268605">
              <a:lnSpc>
                <a:spcPct val="100000"/>
              </a:lnSpc>
              <a:spcBef>
                <a:spcPts val="2014"/>
              </a:spcBef>
              <a:buClr>
                <a:srgbClr val="1F487C"/>
              </a:buClr>
              <a:buFont typeface="Wingdings"/>
              <a:buChar char=""/>
              <a:tabLst>
                <a:tab pos="401320" algn="l"/>
                <a:tab pos="401955" algn="l"/>
              </a:tabLst>
            </a:pPr>
            <a:r>
              <a:rPr dirty="0"/>
              <a:t>Certified ISO 9001:2008 </a:t>
            </a:r>
            <a:r>
              <a:rPr spc="-5" dirty="0"/>
              <a:t>for </a:t>
            </a:r>
            <a:r>
              <a:rPr dirty="0"/>
              <a:t>FM</a:t>
            </a:r>
            <a:r>
              <a:rPr spc="-40" dirty="0"/>
              <a:t> </a:t>
            </a:r>
            <a:r>
              <a:rPr dirty="0"/>
              <a:t>services.</a:t>
            </a:r>
          </a:p>
          <a:p>
            <a:pPr marL="401320" indent="-268605">
              <a:lnSpc>
                <a:spcPct val="100000"/>
              </a:lnSpc>
              <a:spcBef>
                <a:spcPts val="2005"/>
              </a:spcBef>
              <a:buClr>
                <a:srgbClr val="1F487C"/>
              </a:buClr>
              <a:buFont typeface="Wingdings"/>
              <a:buChar char=""/>
              <a:tabLst>
                <a:tab pos="401320" algn="l"/>
                <a:tab pos="401955" algn="l"/>
              </a:tabLst>
            </a:pPr>
            <a:r>
              <a:rPr spc="-5" dirty="0"/>
              <a:t>System </a:t>
            </a:r>
            <a:r>
              <a:rPr dirty="0"/>
              <a:t>and </a:t>
            </a:r>
            <a:r>
              <a:rPr spc="-5" dirty="0"/>
              <a:t>process</a:t>
            </a:r>
            <a:r>
              <a:rPr spc="-20" dirty="0"/>
              <a:t> </a:t>
            </a:r>
            <a:r>
              <a:rPr dirty="0"/>
              <a:t>oriented.</a:t>
            </a:r>
          </a:p>
          <a:p>
            <a:pPr marL="401320" indent="-268605">
              <a:lnSpc>
                <a:spcPct val="100000"/>
              </a:lnSpc>
              <a:spcBef>
                <a:spcPts val="2005"/>
              </a:spcBef>
              <a:buClr>
                <a:srgbClr val="1F487C"/>
              </a:buClr>
              <a:buFont typeface="Wingdings"/>
              <a:buChar char=""/>
              <a:tabLst>
                <a:tab pos="401320" algn="l"/>
                <a:tab pos="401955" algn="l"/>
              </a:tabLst>
            </a:pPr>
            <a:r>
              <a:rPr dirty="0"/>
              <a:t>Provide services at a </a:t>
            </a:r>
            <a:r>
              <a:rPr spc="-5" dirty="0"/>
              <a:t>competitive</a:t>
            </a:r>
            <a:r>
              <a:rPr spc="-75" dirty="0"/>
              <a:t> </a:t>
            </a:r>
            <a:r>
              <a:rPr dirty="0"/>
              <a:t>price.</a:t>
            </a:r>
          </a:p>
          <a:p>
            <a:pPr marL="401320" indent="-268605">
              <a:lnSpc>
                <a:spcPct val="100000"/>
              </a:lnSpc>
              <a:spcBef>
                <a:spcPts val="1005"/>
              </a:spcBef>
              <a:buClr>
                <a:srgbClr val="1F487C"/>
              </a:buClr>
              <a:buFont typeface="Wingdings"/>
              <a:buChar char=""/>
              <a:tabLst>
                <a:tab pos="401320" algn="l"/>
                <a:tab pos="401955" algn="l"/>
              </a:tabLst>
            </a:pPr>
            <a:r>
              <a:rPr dirty="0"/>
              <a:t>Achieve highest level of quality through process-driven</a:t>
            </a:r>
            <a:r>
              <a:rPr spc="-165" dirty="0"/>
              <a:t> </a:t>
            </a:r>
            <a:r>
              <a:rPr dirty="0"/>
              <a:t>delivery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05280" y="5462727"/>
            <a:ext cx="11334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ethod</a:t>
            </a:r>
            <a:r>
              <a:rPr sz="2400" spc="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24393" y="5513019"/>
            <a:ext cx="134175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Co</a:t>
            </a:r>
            <a:r>
              <a:rPr sz="2000" spc="5" dirty="0">
                <a:latin typeface="Times New Roman"/>
                <a:cs typeface="Times New Roman"/>
              </a:rPr>
              <a:t>n</a:t>
            </a:r>
            <a:r>
              <a:rPr sz="2000" dirty="0">
                <a:latin typeface="Times New Roman"/>
                <a:cs typeface="Times New Roman"/>
              </a:rPr>
              <a:t>t</a:t>
            </a:r>
            <a:r>
              <a:rPr sz="2000" spc="-1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n</a:t>
            </a:r>
            <a:r>
              <a:rPr sz="2000" spc="10" dirty="0">
                <a:latin typeface="Times New Roman"/>
                <a:cs typeface="Times New Roman"/>
              </a:rPr>
              <a:t>u</a:t>
            </a:r>
            <a:r>
              <a:rPr sz="2000" dirty="0">
                <a:latin typeface="Times New Roman"/>
                <a:cs typeface="Times New Roman"/>
              </a:rPr>
              <a:t>e…..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16178" y="426173"/>
            <a:ext cx="8602980" cy="307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579620" y="401828"/>
            <a:ext cx="289737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 smtClean="0">
                <a:solidFill>
                  <a:srgbClr val="FFFFFF"/>
                </a:solidFill>
                <a:latin typeface="Carlito"/>
                <a:cs typeface="Carlito"/>
              </a:rPr>
              <a:t>www.classic</a:t>
            </a:r>
            <a:r>
              <a:rPr sz="1800" spc="-5" dirty="0" smtClean="0">
                <a:solidFill>
                  <a:srgbClr val="FFFFFF"/>
                </a:solidFill>
                <a:latin typeface="Carlito"/>
                <a:cs typeface="Carlito"/>
              </a:rPr>
              <a:t>maintenance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26948" y="6111240"/>
            <a:ext cx="8546592" cy="3093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888223" y="57911"/>
            <a:ext cx="2017775" cy="7117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87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</TotalTime>
  <Words>762</Words>
  <Application>Microsoft Office PowerPoint</Application>
  <PresentationFormat>A4 Paper (210x297 mm)</PresentationFormat>
  <Paragraphs>158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Carlito</vt:lpstr>
      <vt:lpstr>Times New Roman</vt:lpstr>
      <vt:lpstr>Wingdings</vt:lpstr>
      <vt:lpstr>Office Theme</vt:lpstr>
      <vt:lpstr>PowerPoint Presentation</vt:lpstr>
      <vt:lpstr>Brief Profile – Cleaning Services</vt:lpstr>
      <vt:lpstr>Vision</vt:lpstr>
      <vt:lpstr>Why outsource</vt:lpstr>
      <vt:lpstr>Client Desire</vt:lpstr>
      <vt:lpstr>Our commitment to the client</vt:lpstr>
      <vt:lpstr>Our strengths</vt:lpstr>
      <vt:lpstr>Key Benefit to clients</vt:lpstr>
      <vt:lpstr>Why CMS</vt:lpstr>
      <vt:lpstr>PowerPoint Presentation</vt:lpstr>
      <vt:lpstr>Training Programs</vt:lpstr>
      <vt:lpstr>PowerPoint Presentation</vt:lpstr>
      <vt:lpstr>PowerPoint Presentation</vt:lpstr>
      <vt:lpstr>www.classicmaintenance. in</vt:lpstr>
      <vt:lpstr>Flow Chart</vt:lpstr>
      <vt:lpstr>Services</vt:lpstr>
      <vt:lpstr>Clients List</vt:lpstr>
      <vt:lpstr>Thanks……..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Brife</dc:title>
  <dc:creator>N. K. SHAH</dc:creator>
  <cp:lastModifiedBy>Admin1</cp:lastModifiedBy>
  <cp:revision>15</cp:revision>
  <dcterms:created xsi:type="dcterms:W3CDTF">2020-02-27T06:41:34Z</dcterms:created>
  <dcterms:modified xsi:type="dcterms:W3CDTF">2020-02-27T11:34:13Z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2017-12-26T00:00:00Z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2020-02-27T00:00:00Z</vt:filetime>
  </property>
</Properties>
</file>